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902"/>
    <p:restoredTop sz="96849"/>
  </p:normalViewPr>
  <p:slideViewPr>
    <p:cSldViewPr snapToGrid="0" snapToObjects="1">
      <p:cViewPr>
        <p:scale>
          <a:sx n="125" d="100"/>
          <a:sy n="125" d="100"/>
        </p:scale>
        <p:origin x="16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2487A-264F-2148-AA1B-BF69CDBC28B5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8E067-4B77-CA4B-A882-228B7F17B05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9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BCAD-4D4A-F44E-AD5A-00DED50D022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CF3D-2380-034F-AF79-13BDF7BA90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hyperlink" Target="http://www.zanasi-alessandro.eu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02658" y="1396364"/>
            <a:ext cx="5829300" cy="4278094"/>
          </a:xfrm>
          <a:prstGeom prst="rect">
            <a:avLst/>
          </a:prstGeom>
          <a:noFill/>
          <a:ln w="31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/>
            <a:r>
              <a:rPr lang="en-GB" altLang="x-none" sz="850" dirty="0"/>
              <a:t>Pop AI è un Progetto Horizon 2020, il cui </a:t>
            </a:r>
            <a:r>
              <a:rPr lang="en-GB" altLang="x-none" sz="850" dirty="0" err="1"/>
              <a:t>scopo</a:t>
            </a:r>
            <a:r>
              <a:rPr lang="en-GB" altLang="x-none" sz="850" dirty="0"/>
              <a:t> è </a:t>
            </a:r>
            <a:r>
              <a:rPr lang="en-GB" altLang="x-none" sz="850" dirty="0" err="1"/>
              <a:t>gettare</a:t>
            </a:r>
            <a:r>
              <a:rPr lang="en-GB" altLang="x-none" sz="850" dirty="0"/>
              <a:t> le </a:t>
            </a:r>
            <a:r>
              <a:rPr lang="en-GB" altLang="x-none" sz="850" dirty="0" err="1"/>
              <a:t>basi</a:t>
            </a:r>
            <a:r>
              <a:rPr lang="en-GB" altLang="x-none" sz="850" dirty="0"/>
              <a:t> per un </a:t>
            </a:r>
            <a:r>
              <a:rPr lang="en-GB" altLang="x-none" sz="850" dirty="0" err="1"/>
              <a:t>approccio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condiviso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nel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settore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della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sicurezza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sull’applicazione</a:t>
            </a:r>
            <a:r>
              <a:rPr lang="en-GB" altLang="x-none" sz="850" dirty="0"/>
              <a:t> e </a:t>
            </a:r>
            <a:r>
              <a:rPr lang="en-GB" altLang="x-none" sz="850" dirty="0" err="1"/>
              <a:t>l’utilizzo</a:t>
            </a:r>
            <a:r>
              <a:rPr lang="en-GB" altLang="x-none" sz="850" dirty="0"/>
              <a:t> dell’ </a:t>
            </a:r>
            <a:r>
              <a:rPr lang="en-GB" altLang="x-none" sz="850" dirty="0" err="1"/>
              <a:t>intelligenza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artificiale</a:t>
            </a:r>
            <a:r>
              <a:rPr lang="en-GB" altLang="x-none" sz="850" dirty="0"/>
              <a:t> in Europa. </a:t>
            </a:r>
          </a:p>
          <a:p>
            <a:pPr algn="just"/>
            <a:r>
              <a:rPr lang="en-GB" altLang="x-none" sz="850" dirty="0"/>
              <a:t>Il </a:t>
            </a:r>
            <a:r>
              <a:rPr lang="en-GB" altLang="x-none" sz="850" dirty="0" err="1"/>
              <a:t>crescente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ricorso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all’intelligenza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artificiale</a:t>
            </a:r>
            <a:r>
              <a:rPr lang="en-GB" altLang="x-none" sz="850" dirty="0"/>
              <a:t> (IA) da </a:t>
            </a:r>
            <a:r>
              <a:rPr lang="en-GB" altLang="x-none" sz="850" dirty="0" err="1"/>
              <a:t>parte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delle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forze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polizia</a:t>
            </a:r>
            <a:r>
              <a:rPr lang="en-GB" altLang="x-none" sz="850" dirty="0"/>
              <a:t> ed investigative </a:t>
            </a:r>
            <a:r>
              <a:rPr lang="en-GB" altLang="x-none" sz="850" dirty="0" err="1"/>
              <a:t>europee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sta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diventando</a:t>
            </a:r>
            <a:r>
              <a:rPr lang="en-GB" altLang="x-none" sz="850" dirty="0"/>
              <a:t> un </a:t>
            </a:r>
            <a:r>
              <a:rPr lang="en-GB" altLang="x-none" sz="850" dirty="0" err="1"/>
              <a:t>tema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controverso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negli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ultimi</a:t>
            </a:r>
            <a:r>
              <a:rPr lang="en-GB" altLang="x-none" sz="850" dirty="0"/>
              <a:t> anni, </a:t>
            </a:r>
            <a:r>
              <a:rPr lang="en-GB" altLang="x-none" sz="850" dirty="0" err="1"/>
              <a:t>generando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apprensione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sociale</a:t>
            </a:r>
            <a:r>
              <a:rPr lang="en-GB" altLang="x-none" sz="850" dirty="0"/>
              <a:t> e </a:t>
            </a:r>
            <a:r>
              <a:rPr lang="en-GB" altLang="x-none" sz="850" dirty="0" err="1"/>
              <a:t>preoccupazioni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sulla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legittimità</a:t>
            </a:r>
            <a:r>
              <a:rPr lang="en-GB" altLang="x-none" sz="850" dirty="0"/>
              <a:t> di tale </a:t>
            </a:r>
            <a:r>
              <a:rPr lang="en-GB" altLang="x-none" sz="850" dirty="0" err="1"/>
              <a:t>tecnologia</a:t>
            </a:r>
            <a:r>
              <a:rPr lang="en-GB" altLang="x-none" sz="850" dirty="0"/>
              <a:t>. </a:t>
            </a:r>
          </a:p>
          <a:p>
            <a:pPr algn="just"/>
            <a:endParaRPr lang="en-GB" altLang="x-none" sz="850" dirty="0"/>
          </a:p>
          <a:p>
            <a:pPr algn="just"/>
            <a:r>
              <a:rPr lang="en-GB" altLang="x-none" sz="850" dirty="0"/>
              <a:t>Il </a:t>
            </a:r>
            <a:r>
              <a:rPr lang="en-GB" altLang="x-none" sz="850" dirty="0" err="1"/>
              <a:t>caso</a:t>
            </a:r>
            <a:r>
              <a:rPr lang="en-GB" altLang="x-none" sz="850" dirty="0"/>
              <a:t> Snowden, lo </a:t>
            </a:r>
            <a:r>
              <a:rPr lang="en-GB" altLang="x-none" sz="850" dirty="0" err="1"/>
              <a:t>scandalo</a:t>
            </a:r>
            <a:r>
              <a:rPr lang="en-GB" altLang="x-none" sz="850" dirty="0"/>
              <a:t> Facebook–Cambridge Analytica </a:t>
            </a:r>
            <a:r>
              <a:rPr lang="it-IT" altLang="x-none" sz="850" dirty="0"/>
              <a:t>e quello </a:t>
            </a:r>
            <a:r>
              <a:rPr lang="en-GB" altLang="x-none" sz="850" dirty="0"/>
              <a:t>Live Facial Recognition </a:t>
            </a:r>
            <a:r>
              <a:rPr lang="en-GB" altLang="x-none" sz="850" dirty="0" err="1"/>
              <a:t>sono</a:t>
            </a:r>
            <a:r>
              <a:rPr lang="en-GB" altLang="x-none" sz="850" dirty="0"/>
              <a:t> solo </a:t>
            </a:r>
            <a:r>
              <a:rPr lang="en-GB" altLang="x-none" sz="850" dirty="0" err="1"/>
              <a:t>alcuni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esempi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quanto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possa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essere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rischioso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l’utilizzo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improprio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dell’IA</a:t>
            </a:r>
            <a:r>
              <a:rPr lang="en-GB" altLang="x-none" sz="850" dirty="0"/>
              <a:t> e di </a:t>
            </a:r>
            <a:r>
              <a:rPr lang="en-GB" altLang="x-none" sz="850" dirty="0" err="1"/>
              <a:t>quanto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gli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spazi</a:t>
            </a:r>
            <a:r>
              <a:rPr lang="en-GB" altLang="x-none" sz="850" dirty="0"/>
              <a:t> di privacy e di </a:t>
            </a:r>
            <a:r>
              <a:rPr lang="en-GB" altLang="x-none" sz="850" dirty="0" err="1"/>
              <a:t>legalità</a:t>
            </a:r>
            <a:r>
              <a:rPr lang="en-GB" altLang="x-none" sz="850" dirty="0"/>
              <a:t> </a:t>
            </a:r>
            <a:r>
              <a:rPr lang="en-GB" altLang="x-none" sz="850" dirty="0" err="1"/>
              <a:t>possano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essere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erosi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inconsapevolmente</a:t>
            </a:r>
            <a:r>
              <a:rPr lang="en-GB" altLang="x-none" sz="850" dirty="0"/>
              <a:t>. </a:t>
            </a:r>
            <a:r>
              <a:rPr lang="en-GB" altLang="x-none" sz="850" dirty="0" err="1"/>
              <a:t>D’altro</a:t>
            </a:r>
            <a:r>
              <a:rPr lang="en-GB" altLang="x-none" sz="850" dirty="0"/>
              <a:t> canto, proprio </a:t>
            </a:r>
            <a:r>
              <a:rPr lang="en-GB" altLang="x-none" sz="850" dirty="0" err="1"/>
              <a:t>l’impiego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questa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tecnologia</a:t>
            </a:r>
            <a:r>
              <a:rPr lang="en-GB" altLang="x-none" sz="850" dirty="0"/>
              <a:t> al fine di </a:t>
            </a:r>
            <a:r>
              <a:rPr lang="en-GB" altLang="x-none" sz="850" dirty="0" err="1"/>
              <a:t>migliorare</a:t>
            </a:r>
            <a:r>
              <a:rPr lang="en-GB" altLang="x-none" sz="850" dirty="0"/>
              <a:t> la </a:t>
            </a:r>
            <a:r>
              <a:rPr lang="en-GB" altLang="x-none" sz="850" dirty="0" err="1"/>
              <a:t>sicurezza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cittadini</a:t>
            </a:r>
            <a:r>
              <a:rPr lang="en-GB" altLang="x-none" sz="850" dirty="0"/>
              <a:t> ha </a:t>
            </a:r>
            <a:r>
              <a:rPr lang="en-GB" altLang="x-none" sz="850" dirty="0" err="1"/>
              <a:t>prodotto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ottimi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risultati</a:t>
            </a:r>
            <a:r>
              <a:rPr lang="en-GB" altLang="x-none" sz="850" dirty="0"/>
              <a:t>, </a:t>
            </a:r>
            <a:r>
              <a:rPr lang="en-GB" altLang="x-none" sz="850" dirty="0" err="1"/>
              <a:t>portando</a:t>
            </a:r>
            <a:r>
              <a:rPr lang="en-GB" altLang="x-none" sz="850" dirty="0"/>
              <a:t> le </a:t>
            </a:r>
            <a:r>
              <a:rPr lang="en-GB" altLang="x-none" sz="850" dirty="0" err="1"/>
              <a:t>forze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polizia</a:t>
            </a:r>
            <a:r>
              <a:rPr lang="en-GB" altLang="x-none" sz="850" dirty="0"/>
              <a:t> a </a:t>
            </a:r>
            <a:r>
              <a:rPr lang="en-GB" altLang="x-none" sz="850" dirty="0" err="1"/>
              <a:t>domandarne</a:t>
            </a:r>
            <a:r>
              <a:rPr lang="en-GB" altLang="x-none" sz="850" dirty="0"/>
              <a:t> un </a:t>
            </a:r>
            <a:r>
              <a:rPr lang="en-GB" altLang="x-none" sz="850" dirty="0" err="1"/>
              <a:t>maggiore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utilizzo</a:t>
            </a:r>
            <a:r>
              <a:rPr lang="en-GB" altLang="x-none" sz="850" dirty="0"/>
              <a:t>. Il fine di pop AI è </a:t>
            </a:r>
            <a:r>
              <a:rPr lang="en-GB" altLang="x-none" sz="850" dirty="0" err="1"/>
              <a:t>quello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coniugare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questi</a:t>
            </a:r>
            <a:r>
              <a:rPr lang="en-GB" altLang="x-none" sz="850" dirty="0"/>
              <a:t> due </a:t>
            </a:r>
            <a:r>
              <a:rPr lang="en-GB" altLang="x-none" sz="850" dirty="0" err="1"/>
              <a:t>aspetti</a:t>
            </a:r>
            <a:r>
              <a:rPr lang="en-GB" altLang="x-none" sz="850" dirty="0"/>
              <a:t>, </a:t>
            </a:r>
            <a:r>
              <a:rPr lang="en-GB" altLang="x-none" sz="850" dirty="0" err="1"/>
              <a:t>facendo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incontrare</a:t>
            </a:r>
            <a:r>
              <a:rPr lang="en-GB" altLang="x-none" sz="850" dirty="0"/>
              <a:t> le </a:t>
            </a:r>
            <a:r>
              <a:rPr lang="en-GB" altLang="x-none" sz="850" dirty="0" err="1"/>
              <a:t>legittime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preoccupazioni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sociali</a:t>
            </a:r>
            <a:r>
              <a:rPr lang="en-GB" altLang="x-none" sz="850" dirty="0"/>
              <a:t> con le </a:t>
            </a:r>
            <a:r>
              <a:rPr lang="en-GB" altLang="x-none" sz="850" dirty="0" err="1"/>
              <a:t>esigenze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delle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forze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sicurezza</a:t>
            </a:r>
            <a:r>
              <a:rPr lang="en-GB" altLang="x-none" sz="850" dirty="0"/>
              <a:t> e </a:t>
            </a:r>
            <a:r>
              <a:rPr lang="en-GB" altLang="x-none" sz="850" dirty="0" err="1"/>
              <a:t>così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aumentando</a:t>
            </a:r>
            <a:r>
              <a:rPr lang="en-GB" altLang="x-none" sz="850" dirty="0"/>
              <a:t> la </a:t>
            </a:r>
            <a:r>
              <a:rPr lang="en-GB" altLang="x-none" sz="850" dirty="0" err="1"/>
              <a:t>consapevolezza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cittadini</a:t>
            </a:r>
            <a:r>
              <a:rPr lang="en-GB" altLang="x-none" sz="850" dirty="0"/>
              <a:t> e </a:t>
            </a:r>
            <a:r>
              <a:rPr lang="en-GB" altLang="x-none" sz="850" dirty="0" err="1"/>
              <a:t>delle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istituzioni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sugli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effetti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benefici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che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l’IA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può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avere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sulle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loro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vite</a:t>
            </a:r>
            <a:r>
              <a:rPr lang="en-GB" altLang="x-none" sz="850" dirty="0"/>
              <a:t>. </a:t>
            </a:r>
            <a:r>
              <a:rPr lang="it-IT" altLang="x-none" sz="850" dirty="0"/>
              <a:t>Questa ricerca è quantomai attuale e necessaria soprattutto da parte dell’Unione Europea, la quale aspira ad essere un attore globale leader in questo campo. </a:t>
            </a:r>
          </a:p>
          <a:p>
            <a:pPr algn="just"/>
            <a:endParaRPr lang="en-GB" altLang="x-none" sz="850" dirty="0"/>
          </a:p>
          <a:p>
            <a:pPr algn="just"/>
            <a:r>
              <a:rPr lang="en-GB" altLang="x-none" sz="850" dirty="0" err="1"/>
              <a:t>L’obiettivo</a:t>
            </a:r>
            <a:r>
              <a:rPr lang="en-GB" altLang="x-none" sz="850" dirty="0"/>
              <a:t> del </a:t>
            </a:r>
            <a:r>
              <a:rPr lang="en-GB" altLang="x-none" sz="850" dirty="0" err="1"/>
              <a:t>progetto</a:t>
            </a:r>
            <a:r>
              <a:rPr lang="en-GB" altLang="x-none" sz="850" dirty="0"/>
              <a:t> è </a:t>
            </a:r>
            <a:r>
              <a:rPr lang="en-GB" altLang="x-none" sz="850" dirty="0" err="1"/>
              <a:t>dicreare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infatti</a:t>
            </a:r>
            <a:r>
              <a:rPr lang="en-GB" altLang="x-none" sz="850" dirty="0"/>
              <a:t> un HUB </a:t>
            </a:r>
            <a:r>
              <a:rPr lang="en-GB" altLang="x-none" sz="850" dirty="0" err="1"/>
              <a:t>tra</a:t>
            </a:r>
            <a:r>
              <a:rPr lang="en-GB" altLang="x-none" sz="850" dirty="0"/>
              <a:t> le </a:t>
            </a:r>
            <a:r>
              <a:rPr lang="en-GB" altLang="x-none" sz="850" dirty="0" err="1"/>
              <a:t>forze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polizia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europee</a:t>
            </a:r>
            <a:r>
              <a:rPr lang="en-GB" altLang="x-none" sz="850" dirty="0"/>
              <a:t> per </a:t>
            </a:r>
            <a:r>
              <a:rPr lang="en-GB" altLang="x-none" sz="850" dirty="0" err="1"/>
              <a:t>condividerne</a:t>
            </a:r>
            <a:r>
              <a:rPr lang="en-GB" altLang="x-none" sz="850" dirty="0"/>
              <a:t> le “</a:t>
            </a:r>
            <a:r>
              <a:rPr lang="en-GB" altLang="x-none" sz="850" dirty="0" err="1"/>
              <a:t>buone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pratiche</a:t>
            </a:r>
            <a:r>
              <a:rPr lang="en-GB" altLang="x-none" sz="850" dirty="0"/>
              <a:t>” e </a:t>
            </a:r>
            <a:r>
              <a:rPr lang="en-GB" altLang="x-none" sz="850" dirty="0" err="1"/>
              <a:t>definire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alcune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linee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guida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comuni</a:t>
            </a:r>
            <a:r>
              <a:rPr lang="en-GB" altLang="x-none" sz="850" dirty="0"/>
              <a:t>, </a:t>
            </a:r>
            <a:r>
              <a:rPr lang="en-GB" altLang="x-none" sz="850" dirty="0" err="1"/>
              <a:t>recependo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suggerimenti</a:t>
            </a:r>
            <a:r>
              <a:rPr lang="en-GB" altLang="x-none" sz="850" dirty="0"/>
              <a:t> e le </a:t>
            </a:r>
            <a:r>
              <a:rPr lang="en-GB" altLang="x-none" sz="850" dirty="0" err="1"/>
              <a:t>raccomandazioni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provenienti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dagli</a:t>
            </a:r>
            <a:r>
              <a:rPr lang="en-GB" altLang="x-none" sz="850" dirty="0"/>
              <a:t> stakeholders e </a:t>
            </a:r>
            <a:r>
              <a:rPr lang="en-GB" altLang="x-none" sz="850" dirty="0" err="1"/>
              <a:t>dalla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società</a:t>
            </a:r>
            <a:r>
              <a:rPr lang="en-GB" altLang="x-none" sz="850" dirty="0"/>
              <a:t> civile.</a:t>
            </a:r>
          </a:p>
          <a:p>
            <a:pPr algn="just"/>
            <a:r>
              <a:rPr lang="en-GB" altLang="x-none" sz="850" dirty="0"/>
              <a:t>Pop AI è </a:t>
            </a:r>
            <a:r>
              <a:rPr lang="en-GB" altLang="x-none" sz="850" dirty="0" err="1"/>
              <a:t>costruito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su</a:t>
            </a:r>
            <a:r>
              <a:rPr lang="en-GB" altLang="x-none" sz="850" dirty="0"/>
              <a:t> due </a:t>
            </a:r>
            <a:r>
              <a:rPr lang="en-GB" altLang="x-none" sz="850" dirty="0" err="1"/>
              <a:t>pilastri</a:t>
            </a:r>
            <a:r>
              <a:rPr lang="en-GB" altLang="x-none" sz="850" dirty="0"/>
              <a:t>: da una </a:t>
            </a:r>
            <a:r>
              <a:rPr lang="en-GB" altLang="x-none" sz="850" dirty="0" err="1"/>
              <a:t>parte</a:t>
            </a:r>
            <a:r>
              <a:rPr lang="en-GB" altLang="x-none" sz="850" dirty="0"/>
              <a:t> la </a:t>
            </a:r>
            <a:r>
              <a:rPr lang="en-GB" altLang="x-none" sz="850" dirty="0" err="1"/>
              <a:t>letteratura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scientifica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sul</a:t>
            </a:r>
            <a:r>
              <a:rPr lang="en-GB" altLang="x-none" sz="850" dirty="0"/>
              <a:t> </a:t>
            </a:r>
            <a:r>
              <a:rPr lang="en-GB" altLang="x-none" sz="850" dirty="0" err="1"/>
              <a:t>tema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dell’intelligenza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artificiale</a:t>
            </a:r>
            <a:r>
              <a:rPr lang="en-GB" altLang="x-none" sz="850" dirty="0"/>
              <a:t> e </a:t>
            </a:r>
            <a:r>
              <a:rPr lang="en-GB" altLang="x-none" sz="850" dirty="0" err="1"/>
              <a:t>delle</a:t>
            </a:r>
            <a:r>
              <a:rPr lang="en-GB" altLang="x-none" sz="850" dirty="0"/>
              <a:t> sue </a:t>
            </a:r>
            <a:r>
              <a:rPr lang="en-GB" altLang="x-none" sz="850" dirty="0" err="1"/>
              <a:t>applicazioni</a:t>
            </a:r>
            <a:r>
              <a:rPr lang="en-GB" altLang="x-none" sz="850" dirty="0"/>
              <a:t> in </a:t>
            </a:r>
            <a:r>
              <a:rPr lang="en-GB" altLang="x-none" sz="850" dirty="0" err="1"/>
              <a:t>ambito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sociale</a:t>
            </a:r>
            <a:r>
              <a:rPr lang="en-GB" altLang="x-none" sz="850" dirty="0"/>
              <a:t>, </a:t>
            </a:r>
            <a:r>
              <a:rPr lang="en-GB" altLang="x-none" sz="850" dirty="0" err="1"/>
              <a:t>dall’altra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l’esperienza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diretta</a:t>
            </a:r>
            <a:r>
              <a:rPr lang="en-GB" altLang="x-none" sz="850" dirty="0"/>
              <a:t> ed </a:t>
            </a:r>
            <a:r>
              <a:rPr lang="en-GB" altLang="x-none" sz="850" dirty="0" err="1"/>
              <a:t>empirica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delle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forze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dell’ordine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europee</a:t>
            </a:r>
            <a:r>
              <a:rPr lang="en-GB" altLang="x-none" sz="850" dirty="0"/>
              <a:t>, le </a:t>
            </a:r>
            <a:r>
              <a:rPr lang="en-GB" altLang="x-none" sz="850" dirty="0" err="1"/>
              <a:t>quali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hanno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collezionato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nel</a:t>
            </a:r>
            <a:r>
              <a:rPr lang="en-GB" altLang="x-none" sz="850" dirty="0"/>
              <a:t> </a:t>
            </a:r>
            <a:r>
              <a:rPr lang="en-GB" altLang="x-none" sz="850" dirty="0" err="1"/>
              <a:t>corso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degli</a:t>
            </a:r>
            <a:r>
              <a:rPr lang="en-GB" altLang="x-none" sz="850" dirty="0"/>
              <a:t> anni un </a:t>
            </a:r>
            <a:r>
              <a:rPr lang="en-GB" altLang="x-none" sz="850" dirty="0" err="1"/>
              <a:t>bagaglio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nozioni</a:t>
            </a:r>
            <a:r>
              <a:rPr lang="en-GB" altLang="x-none" sz="850" dirty="0"/>
              <a:t> la cui </a:t>
            </a:r>
            <a:r>
              <a:rPr lang="en-GB" altLang="x-none" sz="850" dirty="0" err="1"/>
              <a:t>condivisione</a:t>
            </a:r>
            <a:r>
              <a:rPr lang="en-GB" altLang="x-none" sz="850" dirty="0"/>
              <a:t> (</a:t>
            </a:r>
            <a:r>
              <a:rPr lang="en-GB" altLang="x-none" sz="850" dirty="0" err="1"/>
              <a:t>anche</a:t>
            </a:r>
            <a:r>
              <a:rPr lang="en-GB" altLang="x-none" sz="850" dirty="0"/>
              <a:t> con la </a:t>
            </a:r>
            <a:r>
              <a:rPr lang="en-GB" altLang="x-none" sz="850" dirty="0" err="1"/>
              <a:t>comunità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scientifica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stessa</a:t>
            </a:r>
            <a:r>
              <a:rPr lang="en-GB" altLang="x-none" sz="850" dirty="0"/>
              <a:t>) </a:t>
            </a:r>
            <a:r>
              <a:rPr lang="en-GB" altLang="x-none" sz="850" dirty="0" err="1"/>
              <a:t>potrà</a:t>
            </a:r>
            <a:r>
              <a:rPr lang="en-GB" altLang="x-none" sz="850" dirty="0"/>
              <a:t> </a:t>
            </a:r>
            <a:r>
              <a:rPr lang="en-GB" altLang="x-none" sz="850" dirty="0" err="1"/>
              <a:t>portare</a:t>
            </a:r>
            <a:r>
              <a:rPr lang="en-GB" altLang="x-none" sz="850" dirty="0"/>
              <a:t> a </a:t>
            </a:r>
            <a:r>
              <a:rPr lang="en-GB" altLang="x-none" sz="850" dirty="0" err="1"/>
              <a:t>studi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più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specifici</a:t>
            </a:r>
            <a:r>
              <a:rPr lang="en-GB" altLang="x-none" sz="850" dirty="0"/>
              <a:t> e </a:t>
            </a:r>
            <a:r>
              <a:rPr lang="en-GB" altLang="x-none" sz="850" dirty="0" err="1"/>
              <a:t>allo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sviluppo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nuove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strategie</a:t>
            </a:r>
            <a:r>
              <a:rPr lang="en-GB" altLang="x-none" sz="850" dirty="0"/>
              <a:t>. Il Progetto ha una </a:t>
            </a:r>
            <a:r>
              <a:rPr lang="en-GB" altLang="x-none" sz="850" dirty="0" err="1"/>
              <a:t>durata</a:t>
            </a:r>
            <a:r>
              <a:rPr lang="en-GB" altLang="x-none" sz="850" dirty="0"/>
              <a:t> di 24 </a:t>
            </a:r>
            <a:r>
              <a:rPr lang="en-GB" altLang="x-none" sz="850" dirty="0" err="1"/>
              <a:t>mesi</a:t>
            </a:r>
            <a:r>
              <a:rPr lang="en-GB" altLang="x-none" sz="850" dirty="0"/>
              <a:t>, </a:t>
            </a:r>
            <a:r>
              <a:rPr lang="en-GB" altLang="x-none" sz="850" dirty="0" err="1"/>
              <a:t>scanditi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su</a:t>
            </a:r>
            <a:r>
              <a:rPr lang="en-GB" altLang="x-none" sz="850" dirty="0"/>
              <a:t> </a:t>
            </a:r>
            <a:r>
              <a:rPr lang="en-GB" altLang="x-none" sz="850" dirty="0" err="1"/>
              <a:t>tre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tipologie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attività</a:t>
            </a:r>
            <a:r>
              <a:rPr lang="en-GB" altLang="x-none" sz="850" dirty="0"/>
              <a:t>:</a:t>
            </a:r>
          </a:p>
          <a:p>
            <a:pPr algn="just"/>
            <a:endParaRPr lang="en-GB" altLang="x-none" sz="850" dirty="0"/>
          </a:p>
          <a:p>
            <a:pPr marL="228600" indent="-228600" algn="just">
              <a:buFont typeface="+mj-lt"/>
              <a:buAutoNum type="arabicPeriod"/>
            </a:pPr>
            <a:r>
              <a:rPr lang="en-GB" altLang="x-none" sz="850" i="1" dirty="0" err="1"/>
              <a:t>Analisi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degli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aspetti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legali</a:t>
            </a:r>
            <a:r>
              <a:rPr lang="en-GB" altLang="x-none" sz="850" dirty="0"/>
              <a:t>, </a:t>
            </a:r>
            <a:r>
              <a:rPr lang="en-GB" altLang="x-none" sz="850" dirty="0" err="1"/>
              <a:t>etici</a:t>
            </a:r>
            <a:r>
              <a:rPr lang="en-GB" altLang="x-none" sz="850" dirty="0"/>
              <a:t> e </a:t>
            </a:r>
            <a:r>
              <a:rPr lang="en-GB" altLang="x-none" sz="850" dirty="0" err="1"/>
              <a:t>sociali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relativi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all’ultilizzo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dell’intelligenza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artificiale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nel</a:t>
            </a:r>
            <a:r>
              <a:rPr lang="en-GB" altLang="x-none" sz="850" dirty="0"/>
              <a:t> campo </a:t>
            </a:r>
            <a:r>
              <a:rPr lang="en-GB" altLang="x-none" sz="850" dirty="0" err="1"/>
              <a:t>della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sicurezza</a:t>
            </a:r>
            <a:r>
              <a:rPr lang="en-GB" altLang="x-none" sz="850" dirty="0"/>
              <a:t>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altLang="x-none" sz="850" i="1" dirty="0" err="1"/>
              <a:t>Ricerca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empirica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sugli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strumenti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intelligenza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artificiale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nel</a:t>
            </a:r>
            <a:r>
              <a:rPr lang="en-GB" altLang="x-none" sz="850" dirty="0"/>
              <a:t> campo </a:t>
            </a:r>
            <a:r>
              <a:rPr lang="en-GB" altLang="x-none" sz="850" dirty="0" err="1"/>
              <a:t>della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sicurezza</a:t>
            </a:r>
            <a:r>
              <a:rPr lang="en-GB" altLang="x-none" sz="850" dirty="0"/>
              <a:t>, con lo </a:t>
            </a:r>
            <a:r>
              <a:rPr lang="en-GB" altLang="x-none" sz="850" dirty="0" err="1"/>
              <a:t>scopo</a:t>
            </a:r>
            <a:r>
              <a:rPr lang="en-GB" altLang="x-none" sz="850" dirty="0"/>
              <a:t> di </a:t>
            </a:r>
            <a:r>
              <a:rPr lang="en-GB" altLang="x-none" sz="850" dirty="0" err="1"/>
              <a:t>aumentare</a:t>
            </a:r>
            <a:r>
              <a:rPr lang="en-GB" altLang="x-none" sz="850" dirty="0"/>
              <a:t> la </a:t>
            </a:r>
            <a:r>
              <a:rPr lang="en-GB" altLang="x-none" sz="850" dirty="0" err="1"/>
              <a:t>consapevolezza</a:t>
            </a:r>
            <a:r>
              <a:rPr lang="en-GB" altLang="x-none" sz="850" dirty="0"/>
              <a:t> e </a:t>
            </a:r>
            <a:r>
              <a:rPr lang="en-GB" altLang="x-none" sz="850" dirty="0" err="1"/>
              <a:t>l’accettazione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etica</a:t>
            </a:r>
            <a:r>
              <a:rPr lang="en-GB" altLang="x-none" sz="850" dirty="0"/>
              <a:t> e </a:t>
            </a:r>
            <a:r>
              <a:rPr lang="en-GB" altLang="x-none" sz="850" dirty="0" err="1"/>
              <a:t>sociale</a:t>
            </a:r>
            <a:r>
              <a:rPr lang="en-GB" altLang="x-none" sz="850" dirty="0"/>
              <a:t>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GB" altLang="x-none" sz="850" i="1" dirty="0" err="1"/>
              <a:t>Raccomandazione</a:t>
            </a:r>
            <a:r>
              <a:rPr lang="en-GB" altLang="x-none" sz="850" i="1" dirty="0"/>
              <a:t> </a:t>
            </a:r>
            <a:r>
              <a:rPr lang="en-GB" altLang="x-none" sz="850" dirty="0"/>
              <a:t>e </a:t>
            </a:r>
            <a:r>
              <a:rPr lang="en-GB" altLang="x-none" sz="850" dirty="0" err="1"/>
              <a:t>stesura</a:t>
            </a:r>
            <a:r>
              <a:rPr lang="en-GB" altLang="x-none" sz="850" dirty="0"/>
              <a:t> di un </a:t>
            </a:r>
            <a:r>
              <a:rPr lang="en-GB" altLang="x-none" sz="850" dirty="0" err="1"/>
              <a:t>libro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bianco</a:t>
            </a:r>
            <a:r>
              <a:rPr lang="en-GB" altLang="x-none" sz="850" dirty="0"/>
              <a:t>. </a:t>
            </a:r>
          </a:p>
          <a:p>
            <a:pPr marL="228600" indent="-228600" algn="just">
              <a:buFont typeface="+mj-lt"/>
              <a:buAutoNum type="arabicPeriod"/>
            </a:pPr>
            <a:endParaRPr lang="en-GB" altLang="x-none" sz="850" dirty="0"/>
          </a:p>
          <a:p>
            <a:pPr algn="just"/>
            <a:r>
              <a:rPr lang="en-GB" altLang="x-none" sz="850" dirty="0" err="1"/>
              <a:t>L’ultima</a:t>
            </a:r>
            <a:r>
              <a:rPr lang="en-GB" altLang="x-none" sz="850" dirty="0"/>
              <a:t> </a:t>
            </a:r>
            <a:r>
              <a:rPr lang="en-GB" altLang="x-none" sz="850" dirty="0" err="1"/>
              <a:t>fase</a:t>
            </a:r>
            <a:r>
              <a:rPr lang="en-GB" altLang="x-none" sz="850" dirty="0"/>
              <a:t> </a:t>
            </a:r>
            <a:r>
              <a:rPr lang="en-GB" altLang="x-none" sz="850" dirty="0" err="1"/>
              <a:t>prevede</a:t>
            </a:r>
            <a:r>
              <a:rPr lang="en-GB" altLang="x-none" sz="850" dirty="0"/>
              <a:t> il </a:t>
            </a:r>
            <a:r>
              <a:rPr lang="en-GB" altLang="x-none" sz="850" dirty="0" err="1"/>
              <a:t>coordinamento</a:t>
            </a:r>
            <a:r>
              <a:rPr lang="en-GB" altLang="x-none" sz="850" dirty="0"/>
              <a:t> da </a:t>
            </a:r>
            <a:r>
              <a:rPr lang="en-GB" altLang="x-none" sz="850" dirty="0" err="1"/>
              <a:t>parte</a:t>
            </a:r>
            <a:r>
              <a:rPr lang="en-GB" altLang="x-none" sz="850" dirty="0"/>
              <a:t> di Z&amp;P di </a:t>
            </a:r>
            <a:r>
              <a:rPr lang="en-GB" altLang="x-none" sz="850" dirty="0" err="1"/>
              <a:t>diversi</a:t>
            </a:r>
            <a:r>
              <a:rPr lang="en-GB" altLang="x-none" sz="850" dirty="0"/>
              <a:t> stakeholders in </a:t>
            </a:r>
            <a:r>
              <a:rPr lang="en-GB" altLang="x-none" sz="850" dirty="0" err="1"/>
              <a:t>tutta</a:t>
            </a:r>
            <a:r>
              <a:rPr lang="en-GB" altLang="x-none" sz="850" dirty="0"/>
              <a:t> Europa, </a:t>
            </a:r>
            <a:r>
              <a:rPr lang="en-GB" altLang="x-none" sz="850" dirty="0" err="1"/>
              <a:t>cooperando</a:t>
            </a:r>
            <a:r>
              <a:rPr lang="en-GB" altLang="x-none" sz="850" dirty="0"/>
              <a:t> con </a:t>
            </a:r>
            <a:r>
              <a:rPr lang="en-GB" altLang="x-none" sz="850" dirty="0" err="1"/>
              <a:t>altri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progetti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europei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simili</a:t>
            </a:r>
            <a:r>
              <a:rPr lang="en-GB" altLang="x-none" sz="850" dirty="0"/>
              <a:t>, </a:t>
            </a:r>
            <a:r>
              <a:rPr lang="en-GB" altLang="x-none" sz="850" dirty="0" err="1"/>
              <a:t>vincitori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dei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bandi</a:t>
            </a:r>
            <a:r>
              <a:rPr lang="en-GB" altLang="x-none" sz="850" dirty="0"/>
              <a:t> AI 01 (piano di </a:t>
            </a:r>
            <a:r>
              <a:rPr lang="en-GB" altLang="x-none" sz="850" dirty="0" err="1"/>
              <a:t>ricerca</a:t>
            </a:r>
            <a:r>
              <a:rPr lang="en-GB" altLang="x-none" sz="850" dirty="0"/>
              <a:t>) e AI 02 (</a:t>
            </a:r>
            <a:r>
              <a:rPr lang="en-GB" altLang="x-none" sz="850" dirty="0" err="1"/>
              <a:t>attività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sul</a:t>
            </a:r>
            <a:r>
              <a:rPr lang="en-GB" altLang="x-none" sz="850" dirty="0"/>
              <a:t> campo), con </a:t>
            </a:r>
            <a:r>
              <a:rPr lang="en-GB" altLang="x-none" sz="850" dirty="0" err="1"/>
              <a:t>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quali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si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condivideranno</a:t>
            </a:r>
            <a:r>
              <a:rPr lang="en-GB" altLang="x-none" sz="850" dirty="0"/>
              <a:t> </a:t>
            </a:r>
            <a:r>
              <a:rPr lang="en-GB" altLang="x-none" sz="850" dirty="0" err="1"/>
              <a:t>i</a:t>
            </a:r>
            <a:r>
              <a:rPr lang="en-GB" altLang="x-none" sz="850" dirty="0"/>
              <a:t> </a:t>
            </a:r>
            <a:r>
              <a:rPr lang="en-GB" altLang="x-none" sz="850" dirty="0" err="1"/>
              <a:t>risultati</a:t>
            </a:r>
            <a:r>
              <a:rPr lang="en-GB" altLang="x-none" sz="850" dirty="0"/>
              <a:t> del </a:t>
            </a:r>
            <a:r>
              <a:rPr lang="en-GB" altLang="x-none" sz="850" dirty="0" err="1"/>
              <a:t>progetto</a:t>
            </a:r>
            <a:r>
              <a:rPr lang="en-GB" altLang="x-none" sz="850" dirty="0"/>
              <a:t>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3467" y="992246"/>
            <a:ext cx="5829300" cy="338554"/>
          </a:xfrm>
          <a:prstGeom prst="rect">
            <a:avLst/>
          </a:prstGeom>
          <a:noFill/>
          <a:ln w="31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/>
            <a:r>
              <a:rPr lang="en-GB" altLang="x-none" sz="800" b="1" dirty="0"/>
              <a:t>E’ </a:t>
            </a:r>
            <a:r>
              <a:rPr lang="en-GB" altLang="x-none" sz="800" b="1" dirty="0" err="1"/>
              <a:t>stato</a:t>
            </a:r>
            <a:r>
              <a:rPr lang="en-GB" altLang="x-none" sz="800" b="1" dirty="0"/>
              <a:t> </a:t>
            </a:r>
            <a:r>
              <a:rPr lang="en-GB" altLang="x-none" sz="800" b="1" dirty="0" err="1"/>
              <a:t>approvato</a:t>
            </a:r>
            <a:r>
              <a:rPr lang="en-GB" altLang="x-none" sz="800" b="1" dirty="0"/>
              <a:t> il </a:t>
            </a:r>
            <a:r>
              <a:rPr lang="en-GB" altLang="x-none" sz="800" b="1" dirty="0" err="1"/>
              <a:t>progetto</a:t>
            </a:r>
            <a:r>
              <a:rPr lang="en-GB" altLang="x-none" sz="800" b="1" dirty="0"/>
              <a:t> pop AI, </a:t>
            </a:r>
            <a:r>
              <a:rPr lang="en-GB" altLang="x-none" sz="800" b="1" dirty="0" err="1"/>
              <a:t>finanziato</a:t>
            </a:r>
            <a:r>
              <a:rPr lang="en-GB" altLang="x-none" sz="800" b="1" dirty="0"/>
              <a:t> </a:t>
            </a:r>
            <a:r>
              <a:rPr lang="en-GB" altLang="x-none" sz="800" b="1" dirty="0" err="1"/>
              <a:t>dalla</a:t>
            </a:r>
            <a:r>
              <a:rPr lang="en-GB" altLang="x-none" sz="800" b="1" dirty="0"/>
              <a:t> </a:t>
            </a:r>
            <a:r>
              <a:rPr lang="en-GB" altLang="x-none" sz="800" b="1" dirty="0" err="1"/>
              <a:t>Commissione</a:t>
            </a:r>
            <a:r>
              <a:rPr lang="en-GB" altLang="x-none" sz="800" b="1" dirty="0"/>
              <a:t> </a:t>
            </a:r>
            <a:r>
              <a:rPr lang="en-GB" altLang="x-none" sz="800" b="1" dirty="0" err="1"/>
              <a:t>Europea</a:t>
            </a:r>
            <a:r>
              <a:rPr lang="en-GB" altLang="x-none" sz="800" b="1" dirty="0"/>
              <a:t> e </a:t>
            </a:r>
            <a:r>
              <a:rPr lang="en-GB" altLang="x-none" sz="800" b="1" dirty="0" err="1"/>
              <a:t>promosso</a:t>
            </a:r>
            <a:r>
              <a:rPr lang="en-GB" altLang="x-none" sz="800" b="1" dirty="0"/>
              <a:t> da Zanasi &amp; Partners sotto il </a:t>
            </a:r>
            <a:r>
              <a:rPr lang="en-GB" altLang="x-none" sz="800" b="1" dirty="0" err="1"/>
              <a:t>coordinamento</a:t>
            </a:r>
            <a:r>
              <a:rPr lang="en-GB" altLang="x-none" sz="800" b="1" dirty="0"/>
              <a:t> del Centro Nazionale per la </a:t>
            </a:r>
            <a:r>
              <a:rPr lang="en-GB" altLang="x-none" sz="800" b="1" dirty="0" err="1"/>
              <a:t>Ricerca</a:t>
            </a:r>
            <a:r>
              <a:rPr lang="en-GB" altLang="x-none" sz="800" b="1" dirty="0"/>
              <a:t> </a:t>
            </a:r>
            <a:r>
              <a:rPr lang="en-GB" altLang="x-none" sz="800" b="1" dirty="0" err="1"/>
              <a:t>Scientifica</a:t>
            </a:r>
            <a:r>
              <a:rPr lang="en-GB" altLang="x-none" sz="800" b="1" dirty="0"/>
              <a:t> “</a:t>
            </a:r>
            <a:r>
              <a:rPr lang="en-GB" altLang="x-none" sz="800" b="1" dirty="0" err="1"/>
              <a:t>Demokritos</a:t>
            </a:r>
            <a:r>
              <a:rPr lang="en-GB" altLang="x-none" sz="800" b="1" dirty="0"/>
              <a:t>” (GR).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92" y="7287800"/>
            <a:ext cx="2208066" cy="35850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646003" y="6226423"/>
            <a:ext cx="1517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x-none" sz="1200" b="1" dirty="0" err="1"/>
              <a:t>Coordinatore</a:t>
            </a:r>
            <a:endParaRPr lang="en-GB" sz="1200" dirty="0"/>
          </a:p>
        </p:txBody>
      </p:sp>
      <p:sp>
        <p:nvSpPr>
          <p:cNvPr id="56" name="Rectangle 55"/>
          <p:cNvSpPr/>
          <p:nvPr/>
        </p:nvSpPr>
        <p:spPr>
          <a:xfrm>
            <a:off x="2520748" y="6231881"/>
            <a:ext cx="3910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x-none" sz="1200" b="1" dirty="0" err="1"/>
              <a:t>Esperti</a:t>
            </a:r>
            <a:r>
              <a:rPr lang="en-GB" altLang="x-none" sz="1200" b="1" dirty="0"/>
              <a:t> di </a:t>
            </a:r>
            <a:r>
              <a:rPr lang="en-GB" altLang="x-none" sz="1200" b="1" dirty="0" err="1"/>
              <a:t>tecnologia</a:t>
            </a:r>
            <a:endParaRPr lang="en-GB" sz="12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14850" y="8130711"/>
            <a:ext cx="2713991" cy="1260000"/>
          </a:xfrm>
          <a:prstGeom prst="rect">
            <a:avLst/>
          </a:prstGeom>
          <a:noFill/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603468" y="7866657"/>
            <a:ext cx="2713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x-none" sz="1200" b="1" dirty="0" err="1"/>
              <a:t>Esperti</a:t>
            </a:r>
            <a:r>
              <a:rPr lang="en-GB" altLang="x-none" sz="1200" b="1" dirty="0"/>
              <a:t> </a:t>
            </a:r>
            <a:r>
              <a:rPr lang="en-GB" altLang="x-none" sz="1200" b="1" dirty="0" err="1"/>
              <a:t>legali</a:t>
            </a:r>
            <a:r>
              <a:rPr lang="en-GB" altLang="x-none" sz="1200" b="1" dirty="0"/>
              <a:t> </a:t>
            </a:r>
            <a:r>
              <a:rPr lang="en-GB" altLang="x-none" sz="1200" b="1" dirty="0" err="1"/>
              <a:t>ed</a:t>
            </a:r>
            <a:r>
              <a:rPr lang="en-GB" altLang="x-none" sz="1200" b="1" dirty="0"/>
              <a:t> </a:t>
            </a:r>
            <a:r>
              <a:rPr lang="en-GB" altLang="x-none" sz="1200" b="1" dirty="0" err="1"/>
              <a:t>etici</a:t>
            </a:r>
            <a:endParaRPr lang="en-GB" sz="1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503" y="182590"/>
            <a:ext cx="926465" cy="786092"/>
          </a:xfrm>
          <a:prstGeom prst="rect">
            <a:avLst/>
          </a:prstGeom>
        </p:spPr>
      </p:pic>
      <p:pic>
        <p:nvPicPr>
          <p:cNvPr id="1026" name="Picture 2" descr="NATIONAL CENTER FOR SCIENTIFIC RESEARCH &quot;DEMOKRITOS&quot; | Mathi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3" y="6447840"/>
            <a:ext cx="1389240" cy="13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tners | SATO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3" y="8452062"/>
            <a:ext cx="1167661" cy="5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EMEA | DRIVER+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70" y="7060952"/>
            <a:ext cx="1339547" cy="6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Ethniko Kentro Erevnas Kai Technologikis Anaptyxis - Full Size PNG  Image - PNGk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92" y="6649664"/>
            <a:ext cx="1655617" cy="4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iskanalysis [Security Group TU/e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79" y="6631610"/>
            <a:ext cx="2095484" cy="4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uropean Citizen Action Service – ECAS – Improving Inclusion of EU Mobile  Citizen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10933" r="6322" b="10133"/>
          <a:stretch/>
        </p:blipFill>
        <p:spPr bwMode="auto">
          <a:xfrm>
            <a:off x="2035243" y="8201097"/>
            <a:ext cx="1269219" cy="5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ellenic Police - Wikiped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32" y="8690281"/>
            <a:ext cx="588471" cy="63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og | aubib | Bibliotheks- und Informationsmanagement studieren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54" y="8271533"/>
            <a:ext cx="1273800" cy="39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ORINO, POLIZIA MUNICIPALE E 118 A TUTELA DEI PAZIENTI SOTTOPOSTI A  TRATTAMENTO SANITARIO OBBLIGATORIO - Salute H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15" y="8845309"/>
            <a:ext cx="1603252" cy="51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ome - Eticas Founda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72" y="8641805"/>
            <a:ext cx="1299288" cy="69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56"/>
          <p:cNvSpPr/>
          <p:nvPr/>
        </p:nvSpPr>
        <p:spPr bwMode="auto">
          <a:xfrm>
            <a:off x="3718776" y="8133113"/>
            <a:ext cx="2723655" cy="1260000"/>
          </a:xfrm>
          <a:prstGeom prst="rect">
            <a:avLst/>
          </a:prstGeom>
          <a:noFill/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2" name="Rectangle 57"/>
          <p:cNvSpPr/>
          <p:nvPr/>
        </p:nvSpPr>
        <p:spPr>
          <a:xfrm>
            <a:off x="3717058" y="7834367"/>
            <a:ext cx="2713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x-none" sz="1200" b="1" dirty="0"/>
              <a:t>Security practitioners (LEAs)</a:t>
            </a:r>
            <a:endParaRPr lang="en-GB" sz="1200" dirty="0"/>
          </a:p>
        </p:txBody>
      </p:sp>
      <p:sp>
        <p:nvSpPr>
          <p:cNvPr id="63" name="Rectangle 56"/>
          <p:cNvSpPr/>
          <p:nvPr/>
        </p:nvSpPr>
        <p:spPr bwMode="auto">
          <a:xfrm>
            <a:off x="613133" y="6513404"/>
            <a:ext cx="1518890" cy="1260000"/>
          </a:xfrm>
          <a:prstGeom prst="rect">
            <a:avLst/>
          </a:prstGeom>
          <a:noFill/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4" name="Rectangle 56"/>
          <p:cNvSpPr/>
          <p:nvPr/>
        </p:nvSpPr>
        <p:spPr bwMode="auto">
          <a:xfrm>
            <a:off x="2520748" y="6523766"/>
            <a:ext cx="3921683" cy="1260000"/>
          </a:xfrm>
          <a:prstGeom prst="rect">
            <a:avLst/>
          </a:prstGeom>
          <a:noFill/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50" name="Picture 26" descr="Zoznam vysokých škôl – Rada V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66" y="8113568"/>
            <a:ext cx="585888" cy="8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El Departamento de Seguridad inicia el trámite de consulta pública para la  elaboración del Reglamento de Espectáculos Públicos y Actividades  Recreativas - Gobierno Vasco - Euskadi.eu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11" y="8221280"/>
            <a:ext cx="610581" cy="6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2.jpg">
            <a:extLst>
              <a:ext uri="{FF2B5EF4-FFF2-40B4-BE49-F238E27FC236}">
                <a16:creationId xmlns:a16="http://schemas.microsoft.com/office/drawing/2014/main" id="{F0513DE6-DA88-4FE7-9240-E1B9ADBA5D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689" y="329022"/>
            <a:ext cx="984095" cy="491041"/>
          </a:xfrm>
          <a:prstGeom prst="rect">
            <a:avLst/>
          </a:prstGeom>
          <a:ln/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03468" y="5854889"/>
            <a:ext cx="5829299" cy="369332"/>
          </a:xfrm>
          <a:prstGeom prst="rect">
            <a:avLst/>
          </a:prstGeom>
          <a:noFill/>
          <a:ln w="31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GB" altLang="en-US" sz="900" b="1" i="1" dirty="0"/>
              <a:t>Zanasi &amp; Partners </a:t>
            </a:r>
            <a:r>
              <a:rPr lang="en-GB" altLang="en-US" sz="900" i="1" dirty="0"/>
              <a:t>(</a:t>
            </a:r>
            <a:r>
              <a:rPr lang="en-GB" altLang="en-US" sz="900" i="1" dirty="0">
                <a:hlinkClick r:id="rId17"/>
              </a:rPr>
              <a:t>http://www.zanasi-alessandro.eu</a:t>
            </a:r>
            <a:r>
              <a:rPr lang="en-GB" altLang="en-US" sz="900" i="1" dirty="0"/>
              <a:t>) è </a:t>
            </a:r>
            <a:r>
              <a:rPr lang="en-GB" altLang="en-US" sz="900" i="1" dirty="0" err="1" smtClean="0"/>
              <a:t>un’azienda</a:t>
            </a:r>
            <a:r>
              <a:rPr lang="en-GB" altLang="en-US" sz="900" i="1" dirty="0" smtClean="0"/>
              <a:t> </a:t>
            </a:r>
            <a:r>
              <a:rPr lang="en-GB" altLang="en-US" sz="900" i="1" dirty="0" err="1"/>
              <a:t>italiana</a:t>
            </a:r>
            <a:r>
              <a:rPr lang="en-GB" altLang="en-US" sz="900" i="1" dirty="0"/>
              <a:t> di </a:t>
            </a:r>
            <a:r>
              <a:rPr lang="en-GB" altLang="en-US" sz="900" i="1" dirty="0" err="1"/>
              <a:t>ricerca</a:t>
            </a:r>
            <a:r>
              <a:rPr lang="en-GB" altLang="en-US" sz="900" i="1" dirty="0"/>
              <a:t> e </a:t>
            </a:r>
            <a:r>
              <a:rPr lang="en-GB" altLang="en-US" sz="900" i="1" dirty="0" err="1"/>
              <a:t>consulenza</a:t>
            </a:r>
            <a:r>
              <a:rPr lang="en-GB" altLang="en-US" sz="900" i="1" dirty="0"/>
              <a:t> in </a:t>
            </a:r>
            <a:r>
              <a:rPr lang="en-GB" altLang="en-US" sz="900" i="1" dirty="0" err="1"/>
              <a:t>materia</a:t>
            </a:r>
            <a:r>
              <a:rPr lang="en-GB" altLang="en-US" sz="900" i="1" dirty="0"/>
              <a:t> di </a:t>
            </a:r>
            <a:r>
              <a:rPr lang="en-GB" altLang="en-US" sz="900" i="1" dirty="0" err="1"/>
              <a:t>Sicurezza</a:t>
            </a:r>
            <a:r>
              <a:rPr lang="en-GB" altLang="en-US" sz="900" i="1" dirty="0"/>
              <a:t> e </a:t>
            </a:r>
            <a:r>
              <a:rPr lang="en-GB" altLang="en-US" sz="900" i="1" dirty="0" err="1"/>
              <a:t>Difesa</a:t>
            </a:r>
            <a:r>
              <a:rPr lang="en-GB" altLang="en-US" sz="9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17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516</Words>
  <Application>Microsoft Office PowerPoint</Application>
  <PresentationFormat>A4 (21x29,7 cm)</PresentationFormat>
  <Paragraphs>19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Ruini</dc:creator>
  <cp:lastModifiedBy>Graziano Giorgi</cp:lastModifiedBy>
  <cp:revision>145</cp:revision>
  <cp:lastPrinted>2018-04-03T11:04:57Z</cp:lastPrinted>
  <dcterms:created xsi:type="dcterms:W3CDTF">2017-01-10T17:43:59Z</dcterms:created>
  <dcterms:modified xsi:type="dcterms:W3CDTF">2021-02-16T15:59:38Z</dcterms:modified>
</cp:coreProperties>
</file>