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02"/>
    <p:restoredTop sz="96849"/>
  </p:normalViewPr>
  <p:slideViewPr>
    <p:cSldViewPr snapToGrid="0" snapToObjects="1">
      <p:cViewPr>
        <p:scale>
          <a:sx n="125" d="100"/>
          <a:sy n="125" d="100"/>
        </p:scale>
        <p:origin x="1670" y="-39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2487A-264F-2148-AA1B-BF69CDBC28B5}" type="datetimeFigureOut">
              <a:rPr lang="en-GB" smtClean="0"/>
              <a:t>16/02/2021</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8E067-4B77-CA4B-A882-228B7F17B05B}" type="slidenum">
              <a:rPr lang="en-GB" smtClean="0"/>
              <a:t>‹N›</a:t>
            </a:fld>
            <a:endParaRPr lang="en-GB"/>
          </a:p>
        </p:txBody>
      </p:sp>
    </p:spTree>
    <p:extLst>
      <p:ext uri="{BB962C8B-B14F-4D97-AF65-F5344CB8AC3E}">
        <p14:creationId xmlns:p14="http://schemas.microsoft.com/office/powerpoint/2010/main" val="53699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5CBCAD-4D4A-F44E-AD5A-00DED50D022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5CBCAD-4D4A-F44E-AD5A-00DED50D0225}"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5CBCAD-4D4A-F44E-AD5A-00DED50D022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CBCAD-4D4A-F44E-AD5A-00DED50D0225}"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5CBCAD-4D4A-F44E-AD5A-00DED50D0225}"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CBCAD-4D4A-F44E-AD5A-00DED50D0225}"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95CBCAD-4D4A-F44E-AD5A-00DED50D0225}"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ECF3D-2380-034F-AF79-13BDF7BA90BF}"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95CBCAD-4D4A-F44E-AD5A-00DED50D0225}" type="datetimeFigureOut">
              <a:rPr lang="en-US" smtClean="0"/>
              <a:t>2/16/2021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5ECF3D-2380-034F-AF79-13BDF7BA90BF}" type="slidenum">
              <a:rPr lang="en-US" smtClean="0"/>
              <a:t>‹N›</a:t>
            </a:fld>
            <a:endParaRPr lang="en-US"/>
          </a:p>
        </p:txBody>
      </p:sp>
    </p:spTree>
    <p:extLst>
      <p:ext uri="{BB962C8B-B14F-4D97-AF65-F5344CB8AC3E}">
        <p14:creationId xmlns:p14="http://schemas.microsoft.com/office/powerpoint/2010/main" val="1821589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hyperlink" Target="http://www.zanasi-alessandro.eu" TargetMode="External"/><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571586" y="1251658"/>
            <a:ext cx="5829300" cy="4662815"/>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a:r>
              <a:rPr lang="en-GB" altLang="x-none" sz="900" dirty="0"/>
              <a:t>Pop AI is a 2020 Horizon project, whose final goal is paving the way for the creation of a shared approach for the Artificial Intelligence (AI) in the security sector.  </a:t>
            </a:r>
          </a:p>
          <a:p>
            <a:pPr algn="just"/>
            <a:r>
              <a:rPr lang="en-GB" altLang="x-none" sz="900" dirty="0"/>
              <a:t>In Europe and worldwide, the interest for a legal application of artificial intelligence – and thus its utilization by the security forces – is growing steadily. This technology has great potential, nowadays not fully exploited, as its possible employment spans across different domains, such as antiterrorism, crowd security and criminal investigations. However increasingly beneficial, resorting to the AI for these purposes is also becoming at the same time controversial. In the last years, several wrongdoings have undermined the public trust toward this approach; the  Facebook–Cambridge Analytica and Live Facial Recognition scandals, together with the “Snowden’s case”, are good instances of human misuse of the AI. </a:t>
            </a:r>
          </a:p>
          <a:p>
            <a:pPr algn="just"/>
            <a:r>
              <a:rPr lang="en-GB" altLang="x-none" sz="900" dirty="0"/>
              <a:t>According to many stakeholders of the civil society, an abuse of the technologies behind the AI could undermine the core values of democracy, exposing the security forces to privacy issues, racist behaviours, or an overcontrol not strictly required to prevent illicit acts. The final aim of pop AI is addressing these concerns, fostering a constructive dialogue between the European policymakers, the Law Enforcement Agencies (LEAs), and the ordinary citizens. If the European Union aims to be a world leader in the development of a tailored Security-AI, it must uniform as much as possible the regulatory framework between the Member States, devising a bottom-up strategy. </a:t>
            </a:r>
          </a:p>
          <a:p>
            <a:pPr algn="just"/>
            <a:r>
              <a:rPr lang="en-GB" altLang="x-none" sz="900" dirty="0"/>
              <a:t>In order to deliver this result, pop AI will create a common Hub for all the LEAs interested in using the Artificial Intelligence, sharing their experiences and polling the stakeholders potentially more involved in the implementation of this technology.</a:t>
            </a:r>
          </a:p>
          <a:p>
            <a:pPr algn="just"/>
            <a:r>
              <a:rPr lang="en-GB" altLang="x-none" sz="900" dirty="0"/>
              <a:t>From the scientific viewpoint, the project is rooted on the one side on the empirical and direct experience of the EU security forces, and on the other one on the academic reflections conveyed trough essays, papers and specialist reviews. The length of the project is 24 months. As far as the realization is concerned, that is embedded in three steps:</a:t>
            </a:r>
          </a:p>
          <a:p>
            <a:pPr algn="just"/>
            <a:endParaRPr lang="en-GB" altLang="x-none" sz="900" dirty="0"/>
          </a:p>
          <a:p>
            <a:pPr marL="228600" indent="-228600" algn="just">
              <a:buFont typeface="+mj-lt"/>
              <a:buAutoNum type="arabicPeriod"/>
            </a:pPr>
            <a:r>
              <a:rPr lang="en-GB" altLang="x-none" sz="900" dirty="0"/>
              <a:t>Ethical, social and legal analysis. This investigation has the objective of acknowledging the state of the art.</a:t>
            </a:r>
          </a:p>
          <a:p>
            <a:pPr marL="228600" indent="-228600" algn="just">
              <a:buFont typeface="+mj-lt"/>
              <a:buAutoNum type="arabicPeriod"/>
            </a:pPr>
            <a:r>
              <a:rPr lang="en-GB" altLang="x-none" sz="900" dirty="0"/>
              <a:t>Empirical research. This step comprehends the development of tools of social listening and the LEAs Hub.</a:t>
            </a:r>
          </a:p>
          <a:p>
            <a:pPr marL="228600" indent="-228600" algn="just">
              <a:buFont typeface="+mj-lt"/>
              <a:buAutoNum type="arabicPeriod"/>
            </a:pPr>
            <a:r>
              <a:rPr lang="en-GB" altLang="x-none" sz="900" dirty="0"/>
              <a:t>Recommendations. The final outcome should be a collection of best practices and suggestions to draw a </a:t>
            </a:r>
            <a:r>
              <a:rPr lang="en-GB" altLang="x-none" sz="900" i="1" dirty="0"/>
              <a:t>white book</a:t>
            </a:r>
            <a:r>
              <a:rPr lang="en-GB" altLang="x-none" sz="900" dirty="0"/>
              <a:t> on this topic. </a:t>
            </a:r>
          </a:p>
          <a:p>
            <a:pPr marL="228600" indent="-228600" algn="just">
              <a:buFont typeface="+mj-lt"/>
              <a:buAutoNum type="arabicPeriod"/>
            </a:pPr>
            <a:endParaRPr lang="en-GB" altLang="x-none" sz="900" dirty="0"/>
          </a:p>
          <a:p>
            <a:pPr algn="just"/>
            <a:r>
              <a:rPr lang="en-GB" altLang="x-none" sz="900" dirty="0"/>
              <a:t>During the third phase, pop AI will profit from advices coming from several stakeholders – coordinated by Z&amp;P – and will be seeking better coordination with other similar projects, such as AI 01 (research roadmap) and AI 02 (first-hand research). Before the completion of the last tasks, the pending results will offer inputs to, and take inputs from, these projects. </a:t>
            </a:r>
          </a:p>
        </p:txBody>
      </p:sp>
      <p:sp>
        <p:nvSpPr>
          <p:cNvPr id="6" name="Rectangle 1"/>
          <p:cNvSpPr>
            <a:spLocks noChangeArrowheads="1"/>
          </p:cNvSpPr>
          <p:nvPr/>
        </p:nvSpPr>
        <p:spPr bwMode="auto">
          <a:xfrm>
            <a:off x="571587" y="910960"/>
            <a:ext cx="5829300" cy="338554"/>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a:r>
              <a:rPr lang="en-GB" altLang="x-none" sz="800" b="1" dirty="0"/>
              <a:t>Pop AI is a project financed by the European Commission and promoted by </a:t>
            </a:r>
            <a:r>
              <a:rPr lang="en-GB" altLang="x-none" sz="800" b="1" dirty="0" err="1"/>
              <a:t>Zanasi&amp;Partners</a:t>
            </a:r>
            <a:r>
              <a:rPr lang="en-GB" altLang="x-none" sz="800" b="1" dirty="0"/>
              <a:t>, research and advisory company of Security and Defence, under the coordination of the Greek National Research </a:t>
            </a:r>
            <a:r>
              <a:rPr lang="en-GB" altLang="x-none" sz="800" b="1" dirty="0" err="1"/>
              <a:t>Center</a:t>
            </a:r>
            <a:r>
              <a:rPr lang="en-GB" altLang="x-none" sz="800" b="1" dirty="0"/>
              <a:t> “</a:t>
            </a:r>
            <a:r>
              <a:rPr lang="en-GB" altLang="x-none" sz="800" b="1" dirty="0" err="1"/>
              <a:t>Demokritos</a:t>
            </a:r>
            <a:r>
              <a:rPr lang="en-GB" altLang="x-none" sz="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292" y="7287800"/>
            <a:ext cx="2208066" cy="358503"/>
          </a:xfrm>
          <a:prstGeom prst="rect">
            <a:avLst/>
          </a:prstGeom>
        </p:spPr>
      </p:pic>
      <p:sp>
        <p:nvSpPr>
          <p:cNvPr id="51" name="Rectangle 50"/>
          <p:cNvSpPr/>
          <p:nvPr/>
        </p:nvSpPr>
        <p:spPr>
          <a:xfrm>
            <a:off x="646003" y="6226423"/>
            <a:ext cx="1517199" cy="276999"/>
          </a:xfrm>
          <a:prstGeom prst="rect">
            <a:avLst/>
          </a:prstGeom>
        </p:spPr>
        <p:txBody>
          <a:bodyPr wrap="square">
            <a:spAutoFit/>
          </a:bodyPr>
          <a:lstStyle/>
          <a:p>
            <a:pPr algn="ctr"/>
            <a:r>
              <a:rPr lang="en-GB" altLang="x-none" sz="1200" b="1" dirty="0"/>
              <a:t>Coordination</a:t>
            </a:r>
            <a:endParaRPr lang="en-GB" sz="1200" dirty="0"/>
          </a:p>
        </p:txBody>
      </p:sp>
      <p:sp>
        <p:nvSpPr>
          <p:cNvPr id="56" name="Rectangle 55"/>
          <p:cNvSpPr/>
          <p:nvPr/>
        </p:nvSpPr>
        <p:spPr>
          <a:xfrm>
            <a:off x="2520748" y="6231881"/>
            <a:ext cx="3910302" cy="276999"/>
          </a:xfrm>
          <a:prstGeom prst="rect">
            <a:avLst/>
          </a:prstGeom>
        </p:spPr>
        <p:txBody>
          <a:bodyPr wrap="square">
            <a:spAutoFit/>
          </a:bodyPr>
          <a:lstStyle/>
          <a:p>
            <a:pPr algn="ctr"/>
            <a:r>
              <a:rPr lang="en-GB" altLang="x-none" sz="1200" b="1" dirty="0"/>
              <a:t>Technology experts</a:t>
            </a:r>
            <a:endParaRPr lang="en-GB" sz="1200" dirty="0"/>
          </a:p>
        </p:txBody>
      </p:sp>
      <p:sp>
        <p:nvSpPr>
          <p:cNvPr id="57" name="Rectangle 56"/>
          <p:cNvSpPr/>
          <p:nvPr/>
        </p:nvSpPr>
        <p:spPr bwMode="auto">
          <a:xfrm>
            <a:off x="614850" y="8130711"/>
            <a:ext cx="2713991" cy="1260000"/>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58" name="Rectangle 57"/>
          <p:cNvSpPr/>
          <p:nvPr/>
        </p:nvSpPr>
        <p:spPr>
          <a:xfrm>
            <a:off x="603468" y="7866657"/>
            <a:ext cx="2713992" cy="276999"/>
          </a:xfrm>
          <a:prstGeom prst="rect">
            <a:avLst/>
          </a:prstGeom>
        </p:spPr>
        <p:txBody>
          <a:bodyPr wrap="square">
            <a:spAutoFit/>
          </a:bodyPr>
          <a:lstStyle/>
          <a:p>
            <a:pPr algn="ctr"/>
            <a:r>
              <a:rPr lang="en-GB" altLang="x-none" sz="1200" b="1" dirty="0"/>
              <a:t>Legal and ethical experts</a:t>
            </a:r>
            <a:endParaRPr lang="en-GB" sz="1200" dirty="0"/>
          </a:p>
        </p:txBody>
      </p:sp>
      <p:pic>
        <p:nvPicPr>
          <p:cNvPr id="9" name="Immagine 8"/>
          <p:cNvPicPr>
            <a:picLocks noChangeAspect="1"/>
          </p:cNvPicPr>
          <p:nvPr/>
        </p:nvPicPr>
        <p:blipFill>
          <a:blip r:embed="rId3"/>
          <a:stretch>
            <a:fillRect/>
          </a:stretch>
        </p:blipFill>
        <p:spPr>
          <a:xfrm>
            <a:off x="4151503" y="157999"/>
            <a:ext cx="823867" cy="699039"/>
          </a:xfrm>
          <a:prstGeom prst="rect">
            <a:avLst/>
          </a:prstGeom>
        </p:spPr>
      </p:pic>
      <p:pic>
        <p:nvPicPr>
          <p:cNvPr id="1026" name="Picture 2" descr="NATIONAL CENTER FOR SCIENTIFIC RESEARCH &quot;DEMOKRITOS&quot; | Mathi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03" y="6447840"/>
            <a:ext cx="1389240" cy="13865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rtners | SATOR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873" y="8452062"/>
            <a:ext cx="1167661" cy="536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EMEA | DRI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5370" y="7060952"/>
            <a:ext cx="1339547" cy="6489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wnload Ethniko Kentro Erevnas Kai Technologikis Anaptyxis - Full Size PNG  Image - PNGk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4292" y="6649664"/>
            <a:ext cx="1655617" cy="48920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iskanalysis [Security Group T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6579" y="6631610"/>
            <a:ext cx="2095484" cy="4478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uropean Citizen Action Service – ECAS – Improving Inclusion of EU Mobile  Citizens"/>
          <p:cNvPicPr>
            <a:picLocks noChangeAspect="1" noChangeArrowheads="1"/>
          </p:cNvPicPr>
          <p:nvPr/>
        </p:nvPicPr>
        <p:blipFill rotWithShape="1">
          <a:blip r:embed="rId9">
            <a:extLst>
              <a:ext uri="{28A0092B-C50C-407E-A947-70E740481C1C}">
                <a14:useLocalDpi xmlns:a14="http://schemas.microsoft.com/office/drawing/2010/main" val="0"/>
              </a:ext>
            </a:extLst>
          </a:blip>
          <a:srcRect l="7012" t="10933" r="6322" b="10133"/>
          <a:stretch/>
        </p:blipFill>
        <p:spPr bwMode="auto">
          <a:xfrm>
            <a:off x="2035243" y="8201097"/>
            <a:ext cx="1269219" cy="57798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ellenic Police - Wikiped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8732" y="8690281"/>
            <a:ext cx="588471" cy="63702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og | aubib | Bibliotheks- und Informationsmanagement studier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4054" y="8271533"/>
            <a:ext cx="1273800" cy="39700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TORINO, POLIZIA MUNICIPALE E 118 A TUTELA DEI PAZIENTI SOTTOPOSTI A  TRATTAMENTO SANITARIO OBBLIGATORIO - Salute H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04915" y="8845309"/>
            <a:ext cx="1603252" cy="51680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ome - Eticas Found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9972" y="8641805"/>
            <a:ext cx="1299288" cy="696125"/>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56"/>
          <p:cNvSpPr/>
          <p:nvPr/>
        </p:nvSpPr>
        <p:spPr bwMode="auto">
          <a:xfrm>
            <a:off x="3718776" y="8133113"/>
            <a:ext cx="2723655" cy="1260000"/>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62" name="Rectangle 57"/>
          <p:cNvSpPr/>
          <p:nvPr/>
        </p:nvSpPr>
        <p:spPr>
          <a:xfrm>
            <a:off x="3717058" y="7834367"/>
            <a:ext cx="2713992" cy="276999"/>
          </a:xfrm>
          <a:prstGeom prst="rect">
            <a:avLst/>
          </a:prstGeom>
        </p:spPr>
        <p:txBody>
          <a:bodyPr wrap="square">
            <a:spAutoFit/>
          </a:bodyPr>
          <a:lstStyle/>
          <a:p>
            <a:pPr algn="ctr"/>
            <a:r>
              <a:rPr lang="en-GB" altLang="x-none" sz="1200" b="1" dirty="0"/>
              <a:t>Security practitioners (LEAs)</a:t>
            </a:r>
            <a:endParaRPr lang="en-GB" sz="1200" dirty="0"/>
          </a:p>
        </p:txBody>
      </p:sp>
      <p:sp>
        <p:nvSpPr>
          <p:cNvPr id="63" name="Rectangle 56"/>
          <p:cNvSpPr/>
          <p:nvPr/>
        </p:nvSpPr>
        <p:spPr bwMode="auto">
          <a:xfrm>
            <a:off x="613133" y="6513404"/>
            <a:ext cx="1518890" cy="1260000"/>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64" name="Rectangle 56"/>
          <p:cNvSpPr/>
          <p:nvPr/>
        </p:nvSpPr>
        <p:spPr bwMode="auto">
          <a:xfrm>
            <a:off x="2520748" y="6523766"/>
            <a:ext cx="3921683" cy="1260000"/>
          </a:xfrm>
          <a:prstGeom prst="rect">
            <a:avLst/>
          </a:prstGeom>
          <a:noFill/>
          <a:ln w="3175" cmpd="sng"/>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1050" name="Picture 26" descr="Zoznam vysokých škôl – Rada VŠ"/>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85966" y="8113568"/>
            <a:ext cx="585888" cy="82939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l Departamento de Seguridad inicia el trámite de consulta pública para la  elaboración del Reglamento de Espectáculos Públicos y Actividades  Recreativas - Gobierno Vasco - Euskadi.eu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9711" y="8221280"/>
            <a:ext cx="610581" cy="67529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2.jpg">
            <a:extLst>
              <a:ext uri="{FF2B5EF4-FFF2-40B4-BE49-F238E27FC236}">
                <a16:creationId xmlns:a16="http://schemas.microsoft.com/office/drawing/2014/main" id="{F0513DE6-DA88-4FE7-9240-E1B9ADBA5D38}"/>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a:xfrm>
            <a:off x="1714689" y="329022"/>
            <a:ext cx="984095" cy="491041"/>
          </a:xfrm>
          <a:prstGeom prst="rect">
            <a:avLst/>
          </a:prstGeom>
          <a:ln/>
        </p:spPr>
      </p:pic>
      <p:sp>
        <p:nvSpPr>
          <p:cNvPr id="28" name="Rectangle 2"/>
          <p:cNvSpPr>
            <a:spLocks noChangeArrowheads="1"/>
          </p:cNvSpPr>
          <p:nvPr/>
        </p:nvSpPr>
        <p:spPr bwMode="auto">
          <a:xfrm>
            <a:off x="570572" y="5911289"/>
            <a:ext cx="5829299" cy="338554"/>
          </a:xfrm>
          <a:prstGeom prst="rect">
            <a:avLst/>
          </a:prstGeom>
          <a:noFill/>
          <a:ln w="317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GB" altLang="en-US" sz="800" b="1" i="1" dirty="0"/>
              <a:t>Zanasi &amp; Partners </a:t>
            </a:r>
            <a:r>
              <a:rPr lang="en-GB" altLang="en-US" sz="800" i="1" dirty="0"/>
              <a:t>(</a:t>
            </a:r>
            <a:r>
              <a:rPr lang="en-GB" altLang="en-US" sz="800" i="1" dirty="0">
                <a:hlinkClick r:id="rId17"/>
              </a:rPr>
              <a:t>http://www.zanasi-alessandro.eu</a:t>
            </a:r>
            <a:r>
              <a:rPr lang="en-GB" altLang="en-US" sz="800" i="1" dirty="0"/>
              <a:t>) is a research </a:t>
            </a:r>
            <a:r>
              <a:rPr lang="en-GB" altLang="en-US" sz="800" i="1"/>
              <a:t>and advisory </a:t>
            </a:r>
            <a:r>
              <a:rPr lang="en-GB" altLang="en-US" sz="800" i="1" dirty="0"/>
              <a:t>company based in Modena (IT) and specialized in Security and Defence.</a:t>
            </a:r>
          </a:p>
        </p:txBody>
      </p:sp>
    </p:spTree>
    <p:extLst>
      <p:ext uri="{BB962C8B-B14F-4D97-AF65-F5344CB8AC3E}">
        <p14:creationId xmlns:p14="http://schemas.microsoft.com/office/powerpoint/2010/main" val="4761705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586</Words>
  <Application>Microsoft Office PowerPoint</Application>
  <PresentationFormat>A4 (21x29,7 cm)</PresentationFormat>
  <Paragraphs>17</Paragraphs>
  <Slides>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ＭＳ Ｐゴシック</vt:lpstr>
      <vt:lpstr>Arial</vt:lpstr>
      <vt:lpstr>Calibri</vt:lpstr>
      <vt:lpstr>Calibri Light</vt:lpstr>
      <vt:lpstr>Office Theme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Ruini</dc:creator>
  <cp:lastModifiedBy>Graziano Giorgi</cp:lastModifiedBy>
  <cp:revision>158</cp:revision>
  <cp:lastPrinted>2018-04-03T11:04:57Z</cp:lastPrinted>
  <dcterms:created xsi:type="dcterms:W3CDTF">2017-01-10T17:43:59Z</dcterms:created>
  <dcterms:modified xsi:type="dcterms:W3CDTF">2021-02-16T15:56:46Z</dcterms:modified>
</cp:coreProperties>
</file>