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04"/>
    <p:restoredTop sz="96849"/>
  </p:normalViewPr>
  <p:slideViewPr>
    <p:cSldViewPr snapToGrid="0" snapToObjects="1">
      <p:cViewPr varScale="1">
        <p:scale>
          <a:sx n="60" d="100"/>
          <a:sy n="60" d="100"/>
        </p:scale>
        <p:origin x="305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2487A-264F-2148-AA1B-BF69CDBC28B5}" type="datetimeFigureOut">
              <a:rPr lang="en-GB" smtClean="0"/>
              <a:t>16/05/2019</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8E067-4B77-CA4B-A882-228B7F17B05B}" type="slidenum">
              <a:rPr lang="en-GB" smtClean="0"/>
              <a:t>‹N›</a:t>
            </a:fld>
            <a:endParaRPr lang="en-GB"/>
          </a:p>
        </p:txBody>
      </p:sp>
    </p:spTree>
    <p:extLst>
      <p:ext uri="{BB962C8B-B14F-4D97-AF65-F5344CB8AC3E}">
        <p14:creationId xmlns:p14="http://schemas.microsoft.com/office/powerpoint/2010/main" val="53699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CBCAD-4D4A-F44E-AD5A-00DED50D0225}"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5CBCAD-4D4A-F44E-AD5A-00DED50D0225}"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CBCAD-4D4A-F44E-AD5A-00DED50D0225}"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5CBCAD-4D4A-F44E-AD5A-00DED50D0225}"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CBCAD-4D4A-F44E-AD5A-00DED50D0225}"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5CBCAD-4D4A-F44E-AD5A-00DED50D0225}"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5CBCAD-4D4A-F44E-AD5A-00DED50D0225}"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95CBCAD-4D4A-F44E-AD5A-00DED50D0225}" type="datetimeFigureOut">
              <a:rPr lang="en-US" smtClean="0"/>
              <a:t>5/16/2019</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5ECF3D-2380-034F-AF79-13BDF7BA90BF}" type="slidenum">
              <a:rPr lang="en-US" smtClean="0"/>
              <a:t>‹N›</a:t>
            </a:fld>
            <a:endParaRPr lang="en-US"/>
          </a:p>
        </p:txBody>
      </p:sp>
    </p:spTree>
    <p:extLst>
      <p:ext uri="{BB962C8B-B14F-4D97-AF65-F5344CB8AC3E}">
        <p14:creationId xmlns:p14="http://schemas.microsoft.com/office/powerpoint/2010/main" val="1821589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2.tif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hyperlink" Target="http://www.zanasi-alessandro.eu/" TargetMode="External"/><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10473" y="1772447"/>
            <a:ext cx="5828400" cy="4608000"/>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GB" altLang="x-none" sz="950" b="1" i="1" dirty="0" err="1"/>
              <a:t>SocialTruth</a:t>
            </a:r>
            <a:r>
              <a:rPr lang="en-GB" altLang="x-none" sz="950" b="1" i="1" dirty="0"/>
              <a:t> </a:t>
            </a:r>
            <a:r>
              <a:rPr lang="en-GB" altLang="x-none" sz="950" i="1" dirty="0"/>
              <a:t>(Open Distributed Digital Content Verification for Hyper-connected Sociality) is a research project having the objective of developing a new and effective approach to content verification in order to counter the spread of fake news through online channels.</a:t>
            </a:r>
          </a:p>
          <a:p>
            <a:pPr algn="just"/>
            <a:endParaRPr lang="en-GB" sz="950" dirty="0"/>
          </a:p>
          <a:p>
            <a:pPr algn="just"/>
            <a:r>
              <a:rPr lang="en-GB" sz="950" dirty="0"/>
              <a:t>The extreme growth and adoption of Social Media, in combination with their poor governance and the lack of quality control over the digital content being published and shared, has led information veracity to a continuous deterioration.</a:t>
            </a:r>
          </a:p>
          <a:p>
            <a:pPr algn="just"/>
            <a:endParaRPr lang="en-GB" sz="950" dirty="0"/>
          </a:p>
          <a:p>
            <a:pPr algn="just"/>
            <a:r>
              <a:rPr lang="en-GB" sz="950" dirty="0"/>
              <a:t>Most commonly used approaches entrust content verification to a single centralised authority, although lacking resilience towards attempts to successfully “game” verification checks, and making content verification difficult to access and use. In response, the ambition of the </a:t>
            </a:r>
            <a:r>
              <a:rPr lang="en-GB" sz="950" dirty="0" err="1"/>
              <a:t>SocialTruth</a:t>
            </a:r>
            <a:r>
              <a:rPr lang="en-GB" sz="950" dirty="0"/>
              <a:t> project is to create an open, democratic, pluralistic and distributed ecosystem that allows easy access to various verification services (both internal and third-party), ensuring scalability and establishing trust in a completely decentralised environment.</a:t>
            </a:r>
          </a:p>
          <a:p>
            <a:pPr algn="just"/>
            <a:endParaRPr lang="en-GB" sz="950" dirty="0"/>
          </a:p>
          <a:p>
            <a:pPr algn="just"/>
            <a:r>
              <a:rPr lang="en-GB" sz="950" dirty="0"/>
              <a:t>The distinctive advantages of the approach proposed in </a:t>
            </a:r>
            <a:r>
              <a:rPr lang="en-GB" sz="950" dirty="0" err="1"/>
              <a:t>SocialTruth</a:t>
            </a:r>
            <a:r>
              <a:rPr lang="en-GB" sz="950" dirty="0"/>
              <a:t> are:</a:t>
            </a:r>
          </a:p>
          <a:p>
            <a:pPr marL="171450" indent="-171450" algn="just">
              <a:buFont typeface="Arial" panose="020B0604020202020204" pitchFamily="34" charset="0"/>
              <a:buChar char="•"/>
            </a:pPr>
            <a:r>
              <a:rPr lang="en-GB" sz="950" dirty="0"/>
              <a:t>avoidance of vendor lock-in through access to configurable combinations of various content analytics and verification services (with support for text, image and video content) via standard Application Programming Interfaces;</a:t>
            </a:r>
          </a:p>
          <a:p>
            <a:pPr marL="171450" indent="-171450" algn="just">
              <a:buFont typeface="Arial" panose="020B0604020202020204" pitchFamily="34" charset="0"/>
              <a:buChar char="•"/>
            </a:pPr>
            <a:r>
              <a:rPr lang="en-GB" sz="950" dirty="0"/>
              <a:t>distributed trust and reputation establishment powered by blockchain technology, ensuring immutability and auditability, revealing information cascades and empowering an information veracity observatory;</a:t>
            </a:r>
          </a:p>
          <a:p>
            <a:pPr marL="171450" indent="-171450" algn="just">
              <a:buFont typeface="Arial" panose="020B0604020202020204" pitchFamily="34" charset="0"/>
              <a:buChar char="•"/>
            </a:pPr>
            <a:r>
              <a:rPr lang="en-GB" sz="950" dirty="0"/>
              <a:t>integration of lifelong learning approach for detection of new paradigms of fake news;</a:t>
            </a:r>
          </a:p>
          <a:p>
            <a:pPr marL="171450" indent="-171450" algn="just">
              <a:buFont typeface="Arial" panose="020B0604020202020204" pitchFamily="34" charset="0"/>
              <a:buChar char="•"/>
            </a:pPr>
            <a:r>
              <a:rPr lang="en-GB" sz="950" dirty="0"/>
              <a:t>easy interaction through a Digital Companion that allows convenient everyday access of individual users to verification services from within their browsers.</a:t>
            </a:r>
          </a:p>
          <a:p>
            <a:pPr algn="just"/>
            <a:endParaRPr lang="en-GB" sz="950" dirty="0"/>
          </a:p>
          <a:p>
            <a:pPr algn="just"/>
            <a:r>
              <a:rPr lang="en-GB" sz="950" dirty="0" err="1"/>
              <a:t>SocialTruth</a:t>
            </a:r>
            <a:r>
              <a:rPr lang="en-GB" sz="950" dirty="0"/>
              <a:t> is expected to bring benefits to a wide array of actors, such as:</a:t>
            </a:r>
          </a:p>
          <a:p>
            <a:pPr marL="171450" indent="-171450" algn="just">
              <a:buFont typeface="Arial" panose="020B0604020202020204" pitchFamily="34" charset="0"/>
              <a:buChar char="•"/>
            </a:pPr>
            <a:r>
              <a:rPr lang="en-GB" sz="950" dirty="0"/>
              <a:t>individual users to verify the validity of Social Media content and prevent misinformation spread;</a:t>
            </a:r>
          </a:p>
          <a:p>
            <a:pPr marL="171450" indent="-171450" algn="just">
              <a:buFont typeface="Arial" panose="020B0604020202020204" pitchFamily="34" charset="0"/>
              <a:buChar char="•"/>
            </a:pPr>
            <a:r>
              <a:rPr lang="en-GB" sz="950" dirty="0"/>
              <a:t>media organisations, content authors and journalists to boost their investigative capabilities by enabling improved cross-checking of various multimedia information sources;</a:t>
            </a:r>
          </a:p>
          <a:p>
            <a:pPr marL="171450" indent="-171450" algn="just">
              <a:buFont typeface="Arial" panose="020B0604020202020204" pitchFamily="34" charset="0"/>
              <a:buChar char="•"/>
            </a:pPr>
            <a:r>
              <a:rPr lang="en-GB" sz="950" dirty="0"/>
              <a:t>search engines, Social Media platforms and e-advertising networks to improve information veracity and contribute into a more sustainable and quality-oriented web and social media ecosystem.</a:t>
            </a:r>
          </a:p>
        </p:txBody>
      </p:sp>
      <p:sp>
        <p:nvSpPr>
          <p:cNvPr id="6" name="Rectangle 1"/>
          <p:cNvSpPr>
            <a:spLocks noChangeArrowheads="1"/>
          </p:cNvSpPr>
          <p:nvPr/>
        </p:nvSpPr>
        <p:spPr bwMode="auto">
          <a:xfrm>
            <a:off x="510473" y="1087978"/>
            <a:ext cx="5829300" cy="530915"/>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GB" altLang="x-none" sz="950" b="1" dirty="0"/>
              <a:t>The research project </a:t>
            </a:r>
            <a:r>
              <a:rPr lang="en-GB" altLang="x-none" sz="950" b="1" dirty="0" err="1"/>
              <a:t>SocialTruth</a:t>
            </a:r>
            <a:r>
              <a:rPr lang="en-GB" altLang="x-none" sz="950" b="1" dirty="0"/>
              <a:t>, promoted by Zanasi &amp; Partners and under the coordination of the Greek Institute of Communication and Computer Systems, has been accepted by the European Commission and will be funded under the Horizon 2020 programme.</a:t>
            </a:r>
          </a:p>
        </p:txBody>
      </p:sp>
      <p:sp>
        <p:nvSpPr>
          <p:cNvPr id="35" name="Rectangle 34"/>
          <p:cNvSpPr/>
          <p:nvPr/>
        </p:nvSpPr>
        <p:spPr bwMode="auto">
          <a:xfrm>
            <a:off x="511465" y="7085008"/>
            <a:ext cx="5828595" cy="2517693"/>
          </a:xfrm>
          <a:prstGeom prst="rect">
            <a:avLst/>
          </a:prstGeom>
          <a:no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3" name="Rectangle 92"/>
          <p:cNvSpPr/>
          <p:nvPr/>
        </p:nvSpPr>
        <p:spPr>
          <a:xfrm>
            <a:off x="517179" y="7085009"/>
            <a:ext cx="5817165" cy="276999"/>
          </a:xfrm>
          <a:prstGeom prst="rect">
            <a:avLst/>
          </a:prstGeom>
        </p:spPr>
        <p:txBody>
          <a:bodyPr wrap="square">
            <a:spAutoFit/>
          </a:bodyPr>
          <a:lstStyle/>
          <a:p>
            <a:pPr algn="ctr"/>
            <a:r>
              <a:rPr lang="en-GB" altLang="x-none" sz="1200" b="1" dirty="0" err="1"/>
              <a:t>SocialTruth</a:t>
            </a:r>
            <a:r>
              <a:rPr lang="en-GB" altLang="x-none" sz="1200" b="1" dirty="0"/>
              <a:t> project partners</a:t>
            </a:r>
            <a:endParaRPr lang="en-GB" sz="1200" dirty="0"/>
          </a:p>
        </p:txBody>
      </p:sp>
      <p:pic>
        <p:nvPicPr>
          <p:cNvPr id="31" name="Picture 30">
            <a:extLst>
              <a:ext uri="{FF2B5EF4-FFF2-40B4-BE49-F238E27FC236}">
                <a16:creationId xmlns:a16="http://schemas.microsoft.com/office/drawing/2014/main" id="{758C8AD6-817E-8B4D-B3F8-B53534946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73" y="459361"/>
            <a:ext cx="1334698" cy="377227"/>
          </a:xfrm>
          <a:prstGeom prst="rect">
            <a:avLst/>
          </a:prstGeom>
        </p:spPr>
      </p:pic>
      <p:pic>
        <p:nvPicPr>
          <p:cNvPr id="32" name="Picture 31">
            <a:extLst>
              <a:ext uri="{FF2B5EF4-FFF2-40B4-BE49-F238E27FC236}">
                <a16:creationId xmlns:a16="http://schemas.microsoft.com/office/drawing/2014/main" id="{3484066C-70F7-4E41-B70A-09563B1A5DC5}"/>
              </a:ext>
            </a:extLst>
          </p:cNvPr>
          <p:cNvPicPr>
            <a:picLocks noChangeAspect="1"/>
          </p:cNvPicPr>
          <p:nvPr/>
        </p:nvPicPr>
        <p:blipFill>
          <a:blip r:embed="rId3"/>
          <a:stretch>
            <a:fillRect/>
          </a:stretch>
        </p:blipFill>
        <p:spPr>
          <a:xfrm>
            <a:off x="3016380" y="288154"/>
            <a:ext cx="935523" cy="623682"/>
          </a:xfrm>
          <a:prstGeom prst="rect">
            <a:avLst/>
          </a:prstGeom>
        </p:spPr>
      </p:pic>
      <p:sp>
        <p:nvSpPr>
          <p:cNvPr id="24" name="TextBox 4">
            <a:extLst>
              <a:ext uri="{FF2B5EF4-FFF2-40B4-BE49-F238E27FC236}">
                <a16:creationId xmlns:a16="http://schemas.microsoft.com/office/drawing/2014/main" id="{38B3E6E5-35B3-1346-9CB4-FB5E5FA86C13}"/>
              </a:ext>
            </a:extLst>
          </p:cNvPr>
          <p:cNvSpPr txBox="1">
            <a:spLocks noChangeArrowheads="1"/>
          </p:cNvSpPr>
          <p:nvPr/>
        </p:nvSpPr>
        <p:spPr bwMode="auto">
          <a:xfrm>
            <a:off x="511660" y="6537008"/>
            <a:ext cx="5828400" cy="384721"/>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GB" altLang="x-none" sz="950" b="1" i="1" dirty="0"/>
              <a:t>Zanasi &amp; Partners </a:t>
            </a:r>
            <a:r>
              <a:rPr lang="en-GB" altLang="x-none" sz="950" dirty="0"/>
              <a:t>(</a:t>
            </a:r>
            <a:r>
              <a:rPr lang="en-GB" altLang="x-none" sz="950" dirty="0">
                <a:hlinkClick r:id="rId4"/>
              </a:rPr>
              <a:t>http://www.zanasi-alessandro.eu</a:t>
            </a:r>
            <a:r>
              <a:rPr lang="en-GB" altLang="x-none" sz="950" dirty="0"/>
              <a:t>) is an Italian research and advisory company specialised in security and defence.</a:t>
            </a:r>
            <a:endParaRPr lang="en-GB" sz="950" dirty="0"/>
          </a:p>
        </p:txBody>
      </p:sp>
      <p:pic>
        <p:nvPicPr>
          <p:cNvPr id="25" name="Picture 24">
            <a:extLst>
              <a:ext uri="{FF2B5EF4-FFF2-40B4-BE49-F238E27FC236}">
                <a16:creationId xmlns:a16="http://schemas.microsoft.com/office/drawing/2014/main" id="{BF06F909-AC2A-9D49-A0E1-BBDFC5BE2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869" y="9040967"/>
            <a:ext cx="1395322" cy="394361"/>
          </a:xfrm>
          <a:prstGeom prst="rect">
            <a:avLst/>
          </a:prstGeom>
        </p:spPr>
      </p:pic>
      <p:pic>
        <p:nvPicPr>
          <p:cNvPr id="5" name="Picture 4">
            <a:extLst>
              <a:ext uri="{FF2B5EF4-FFF2-40B4-BE49-F238E27FC236}">
                <a16:creationId xmlns:a16="http://schemas.microsoft.com/office/drawing/2014/main" id="{2D80A260-45CB-9D4C-90E1-80488D8F9647}"/>
              </a:ext>
            </a:extLst>
          </p:cNvPr>
          <p:cNvPicPr>
            <a:picLocks noChangeAspect="1"/>
          </p:cNvPicPr>
          <p:nvPr/>
        </p:nvPicPr>
        <p:blipFill>
          <a:blip r:embed="rId5"/>
          <a:stretch>
            <a:fillRect/>
          </a:stretch>
        </p:blipFill>
        <p:spPr>
          <a:xfrm>
            <a:off x="5372469" y="310380"/>
            <a:ext cx="961236" cy="591089"/>
          </a:xfrm>
          <a:prstGeom prst="rect">
            <a:avLst/>
          </a:prstGeom>
        </p:spPr>
      </p:pic>
      <p:pic>
        <p:nvPicPr>
          <p:cNvPr id="12" name="Picture 11">
            <a:extLst>
              <a:ext uri="{FF2B5EF4-FFF2-40B4-BE49-F238E27FC236}">
                <a16:creationId xmlns:a16="http://schemas.microsoft.com/office/drawing/2014/main" id="{854155FD-78A5-804E-B9F4-60DCE6ED81DC}"/>
              </a:ext>
            </a:extLst>
          </p:cNvPr>
          <p:cNvPicPr>
            <a:picLocks noChangeAspect="1"/>
          </p:cNvPicPr>
          <p:nvPr/>
        </p:nvPicPr>
        <p:blipFill>
          <a:blip r:embed="rId6"/>
          <a:stretch>
            <a:fillRect/>
          </a:stretch>
        </p:blipFill>
        <p:spPr>
          <a:xfrm>
            <a:off x="5067492" y="7482912"/>
            <a:ext cx="1016784" cy="485283"/>
          </a:xfrm>
          <a:prstGeom prst="rect">
            <a:avLst/>
          </a:prstGeom>
        </p:spPr>
      </p:pic>
      <p:pic>
        <p:nvPicPr>
          <p:cNvPr id="16" name="Picture 15">
            <a:extLst>
              <a:ext uri="{FF2B5EF4-FFF2-40B4-BE49-F238E27FC236}">
                <a16:creationId xmlns:a16="http://schemas.microsoft.com/office/drawing/2014/main" id="{317A3A35-F1E2-3440-8838-4CE934AD60D7}"/>
              </a:ext>
            </a:extLst>
          </p:cNvPr>
          <p:cNvPicPr>
            <a:picLocks noChangeAspect="1"/>
          </p:cNvPicPr>
          <p:nvPr/>
        </p:nvPicPr>
        <p:blipFill>
          <a:blip r:embed="rId7"/>
          <a:stretch>
            <a:fillRect/>
          </a:stretch>
        </p:blipFill>
        <p:spPr>
          <a:xfrm>
            <a:off x="696145" y="7386691"/>
            <a:ext cx="677726" cy="677726"/>
          </a:xfrm>
          <a:prstGeom prst="rect">
            <a:avLst/>
          </a:prstGeom>
        </p:spPr>
      </p:pic>
      <p:pic>
        <p:nvPicPr>
          <p:cNvPr id="19" name="Picture 18">
            <a:extLst>
              <a:ext uri="{FF2B5EF4-FFF2-40B4-BE49-F238E27FC236}">
                <a16:creationId xmlns:a16="http://schemas.microsoft.com/office/drawing/2014/main" id="{827A4CE6-A922-B94F-85C7-477E016416E0}"/>
              </a:ext>
            </a:extLst>
          </p:cNvPr>
          <p:cNvPicPr>
            <a:picLocks noChangeAspect="1"/>
          </p:cNvPicPr>
          <p:nvPr/>
        </p:nvPicPr>
        <p:blipFill rotWithShape="1">
          <a:blip r:embed="rId8"/>
          <a:srcRect t="36414" b="40065"/>
          <a:stretch/>
        </p:blipFill>
        <p:spPr>
          <a:xfrm>
            <a:off x="1710130" y="7605342"/>
            <a:ext cx="1486804" cy="240422"/>
          </a:xfrm>
          <a:prstGeom prst="rect">
            <a:avLst/>
          </a:prstGeom>
        </p:spPr>
      </p:pic>
      <p:pic>
        <p:nvPicPr>
          <p:cNvPr id="28" name="Picture 27">
            <a:extLst>
              <a:ext uri="{FF2B5EF4-FFF2-40B4-BE49-F238E27FC236}">
                <a16:creationId xmlns:a16="http://schemas.microsoft.com/office/drawing/2014/main" id="{1CDD7918-6D26-9645-801B-102BCAC92D7C}"/>
              </a:ext>
            </a:extLst>
          </p:cNvPr>
          <p:cNvPicPr>
            <a:picLocks noChangeAspect="1"/>
          </p:cNvPicPr>
          <p:nvPr/>
        </p:nvPicPr>
        <p:blipFill>
          <a:blip r:embed="rId9"/>
          <a:stretch>
            <a:fillRect/>
          </a:stretch>
        </p:blipFill>
        <p:spPr>
          <a:xfrm>
            <a:off x="3580028" y="7488945"/>
            <a:ext cx="1233287" cy="385402"/>
          </a:xfrm>
          <a:prstGeom prst="rect">
            <a:avLst/>
          </a:prstGeom>
        </p:spPr>
      </p:pic>
      <p:pic>
        <p:nvPicPr>
          <p:cNvPr id="30" name="Picture 29">
            <a:extLst>
              <a:ext uri="{FF2B5EF4-FFF2-40B4-BE49-F238E27FC236}">
                <a16:creationId xmlns:a16="http://schemas.microsoft.com/office/drawing/2014/main" id="{B718DFDE-C2AC-4D40-A12C-8A4A05DBDABE}"/>
              </a:ext>
            </a:extLst>
          </p:cNvPr>
          <p:cNvPicPr>
            <a:picLocks noChangeAspect="1"/>
          </p:cNvPicPr>
          <p:nvPr/>
        </p:nvPicPr>
        <p:blipFill>
          <a:blip r:embed="rId10"/>
          <a:stretch>
            <a:fillRect/>
          </a:stretch>
        </p:blipFill>
        <p:spPr>
          <a:xfrm>
            <a:off x="726016" y="8305277"/>
            <a:ext cx="1201822" cy="405265"/>
          </a:xfrm>
          <a:prstGeom prst="rect">
            <a:avLst/>
          </a:prstGeom>
        </p:spPr>
      </p:pic>
      <p:pic>
        <p:nvPicPr>
          <p:cNvPr id="34" name="Picture 33">
            <a:extLst>
              <a:ext uri="{FF2B5EF4-FFF2-40B4-BE49-F238E27FC236}">
                <a16:creationId xmlns:a16="http://schemas.microsoft.com/office/drawing/2014/main" id="{535C915D-C1AB-804A-AD7A-8BD062114965}"/>
              </a:ext>
            </a:extLst>
          </p:cNvPr>
          <p:cNvPicPr>
            <a:picLocks noChangeAspect="1"/>
          </p:cNvPicPr>
          <p:nvPr/>
        </p:nvPicPr>
        <p:blipFill>
          <a:blip r:embed="rId11"/>
          <a:stretch>
            <a:fillRect/>
          </a:stretch>
        </p:blipFill>
        <p:spPr>
          <a:xfrm>
            <a:off x="2309863" y="8242197"/>
            <a:ext cx="1200392" cy="531424"/>
          </a:xfrm>
          <a:prstGeom prst="rect">
            <a:avLst/>
          </a:prstGeom>
        </p:spPr>
      </p:pic>
      <p:pic>
        <p:nvPicPr>
          <p:cNvPr id="42" name="Picture 41">
            <a:extLst>
              <a:ext uri="{FF2B5EF4-FFF2-40B4-BE49-F238E27FC236}">
                <a16:creationId xmlns:a16="http://schemas.microsoft.com/office/drawing/2014/main" id="{AEBAC8AD-3145-F944-857D-6B106A214B2C}"/>
              </a:ext>
            </a:extLst>
          </p:cNvPr>
          <p:cNvPicPr>
            <a:picLocks noChangeAspect="1"/>
          </p:cNvPicPr>
          <p:nvPr/>
        </p:nvPicPr>
        <p:blipFill>
          <a:blip r:embed="rId12"/>
          <a:stretch>
            <a:fillRect/>
          </a:stretch>
        </p:blipFill>
        <p:spPr>
          <a:xfrm>
            <a:off x="3907216" y="8179408"/>
            <a:ext cx="592439" cy="576147"/>
          </a:xfrm>
          <a:prstGeom prst="rect">
            <a:avLst/>
          </a:prstGeom>
        </p:spPr>
      </p:pic>
      <p:pic>
        <p:nvPicPr>
          <p:cNvPr id="44" name="Picture 43">
            <a:extLst>
              <a:ext uri="{FF2B5EF4-FFF2-40B4-BE49-F238E27FC236}">
                <a16:creationId xmlns:a16="http://schemas.microsoft.com/office/drawing/2014/main" id="{59223556-8F34-1644-B84C-BBE5225938DD}"/>
              </a:ext>
            </a:extLst>
          </p:cNvPr>
          <p:cNvPicPr>
            <a:picLocks noChangeAspect="1"/>
          </p:cNvPicPr>
          <p:nvPr/>
        </p:nvPicPr>
        <p:blipFill>
          <a:blip r:embed="rId13"/>
          <a:stretch>
            <a:fillRect/>
          </a:stretch>
        </p:blipFill>
        <p:spPr>
          <a:xfrm>
            <a:off x="4896616" y="8254858"/>
            <a:ext cx="1263880" cy="420240"/>
          </a:xfrm>
          <a:prstGeom prst="rect">
            <a:avLst/>
          </a:prstGeom>
        </p:spPr>
      </p:pic>
      <p:pic>
        <p:nvPicPr>
          <p:cNvPr id="46" name="Picture 45">
            <a:extLst>
              <a:ext uri="{FF2B5EF4-FFF2-40B4-BE49-F238E27FC236}">
                <a16:creationId xmlns:a16="http://schemas.microsoft.com/office/drawing/2014/main" id="{26AC2F21-68B1-8448-8361-3A7011939BAC}"/>
              </a:ext>
            </a:extLst>
          </p:cNvPr>
          <p:cNvPicPr>
            <a:picLocks noChangeAspect="1"/>
          </p:cNvPicPr>
          <p:nvPr/>
        </p:nvPicPr>
        <p:blipFill>
          <a:blip r:embed="rId14"/>
          <a:stretch>
            <a:fillRect/>
          </a:stretch>
        </p:blipFill>
        <p:spPr>
          <a:xfrm>
            <a:off x="872161" y="8743548"/>
            <a:ext cx="826148" cy="826148"/>
          </a:xfrm>
          <a:prstGeom prst="rect">
            <a:avLst/>
          </a:prstGeom>
        </p:spPr>
      </p:pic>
      <p:pic>
        <p:nvPicPr>
          <p:cNvPr id="48" name="Picture 47">
            <a:extLst>
              <a:ext uri="{FF2B5EF4-FFF2-40B4-BE49-F238E27FC236}">
                <a16:creationId xmlns:a16="http://schemas.microsoft.com/office/drawing/2014/main" id="{52219483-9579-EB4B-B6E0-42C7795DF92A}"/>
              </a:ext>
            </a:extLst>
          </p:cNvPr>
          <p:cNvPicPr>
            <a:picLocks noChangeAspect="1"/>
          </p:cNvPicPr>
          <p:nvPr/>
        </p:nvPicPr>
        <p:blipFill>
          <a:blip r:embed="rId15"/>
          <a:stretch>
            <a:fillRect/>
          </a:stretch>
        </p:blipFill>
        <p:spPr>
          <a:xfrm>
            <a:off x="5412669" y="8827365"/>
            <a:ext cx="526811" cy="658514"/>
          </a:xfrm>
          <a:prstGeom prst="rect">
            <a:avLst/>
          </a:prstGeom>
        </p:spPr>
      </p:pic>
    </p:spTree>
    <p:extLst>
      <p:ext uri="{BB962C8B-B14F-4D97-AF65-F5344CB8AC3E}">
        <p14:creationId xmlns:p14="http://schemas.microsoft.com/office/powerpoint/2010/main" val="476170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5310</TotalTime>
  <Words>416</Words>
  <Application>Microsoft Office PowerPoint</Application>
  <PresentationFormat>A4 (21x29,7 cm)</PresentationFormat>
  <Paragraphs>19</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Office Theme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Ruini</dc:creator>
  <cp:lastModifiedBy>Giulia Venturi (Z&amp;P)</cp:lastModifiedBy>
  <cp:revision>107</cp:revision>
  <cp:lastPrinted>2018-09-14T08:05:00Z</cp:lastPrinted>
  <dcterms:created xsi:type="dcterms:W3CDTF">2017-01-10T17:43:59Z</dcterms:created>
  <dcterms:modified xsi:type="dcterms:W3CDTF">2019-05-16T12:40:25Z</dcterms:modified>
</cp:coreProperties>
</file>