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902"/>
    <p:restoredTop sz="96849"/>
  </p:normalViewPr>
  <p:slideViewPr>
    <p:cSldViewPr snapToGrid="0" snapToObjects="1">
      <p:cViewPr>
        <p:scale>
          <a:sx n="169" d="100"/>
          <a:sy n="169" d="100"/>
        </p:scale>
        <p:origin x="1632" y="-4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02487A-264F-2148-AA1B-BF69CDBC28B5}" type="datetimeFigureOut">
              <a:rPr lang="en-GB" smtClean="0"/>
              <a:t>14/09/2018</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28E067-4B77-CA4B-A882-228B7F17B05B}" type="slidenum">
              <a:rPr lang="en-GB" smtClean="0"/>
              <a:t>‹#›</a:t>
            </a:fld>
            <a:endParaRPr lang="en-GB"/>
          </a:p>
        </p:txBody>
      </p:sp>
    </p:spTree>
    <p:extLst>
      <p:ext uri="{BB962C8B-B14F-4D97-AF65-F5344CB8AC3E}">
        <p14:creationId xmlns:p14="http://schemas.microsoft.com/office/powerpoint/2010/main" val="536990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5CBCAD-4D4A-F44E-AD5A-00DED50D0225}" type="datetimeFigureOut">
              <a:rPr lang="en-US" smtClean="0"/>
              <a:t>9/14/18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ECF3D-2380-034F-AF79-13BDF7BA90B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5CBCAD-4D4A-F44E-AD5A-00DED50D0225}" type="datetimeFigureOut">
              <a:rPr lang="en-US" smtClean="0"/>
              <a:t>9/14/18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ECF3D-2380-034F-AF79-13BDF7BA90B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5CBCAD-4D4A-F44E-AD5A-00DED50D0225}" type="datetimeFigureOut">
              <a:rPr lang="en-US" smtClean="0"/>
              <a:t>9/14/18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ECF3D-2380-034F-AF79-13BDF7BA90B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5CBCAD-4D4A-F44E-AD5A-00DED50D0225}" type="datetimeFigureOut">
              <a:rPr lang="en-US" smtClean="0"/>
              <a:t>9/14/18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ECF3D-2380-034F-AF79-13BDF7BA90B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5CBCAD-4D4A-F44E-AD5A-00DED50D0225}" type="datetimeFigureOut">
              <a:rPr lang="en-US" smtClean="0"/>
              <a:t>9/14/18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ECF3D-2380-034F-AF79-13BDF7BA90B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5CBCAD-4D4A-F44E-AD5A-00DED50D0225}" type="datetimeFigureOut">
              <a:rPr lang="en-US" smtClean="0"/>
              <a:t>9/14/18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ECF3D-2380-034F-AF79-13BDF7BA90B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5CBCAD-4D4A-F44E-AD5A-00DED50D0225}" type="datetimeFigureOut">
              <a:rPr lang="en-US" smtClean="0"/>
              <a:t>9/14/18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5ECF3D-2380-034F-AF79-13BDF7BA90B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5CBCAD-4D4A-F44E-AD5A-00DED50D0225}" type="datetimeFigureOut">
              <a:rPr lang="en-US" smtClean="0"/>
              <a:t>9/14/18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5ECF3D-2380-034F-AF79-13BDF7BA90B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5CBCAD-4D4A-F44E-AD5A-00DED50D0225}" type="datetimeFigureOut">
              <a:rPr lang="en-US" smtClean="0"/>
              <a:t>9/14/18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5ECF3D-2380-034F-AF79-13BDF7BA90B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95CBCAD-4D4A-F44E-AD5A-00DED50D0225}" type="datetimeFigureOut">
              <a:rPr lang="en-US" smtClean="0"/>
              <a:t>9/14/18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ECF3D-2380-034F-AF79-13BDF7BA90B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95CBCAD-4D4A-F44E-AD5A-00DED50D0225}" type="datetimeFigureOut">
              <a:rPr lang="en-US" smtClean="0"/>
              <a:t>9/14/18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ECF3D-2380-034F-AF79-13BDF7BA90B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95CBCAD-4D4A-F44E-AD5A-00DED50D0225}" type="datetimeFigureOut">
              <a:rPr lang="en-US" smtClean="0"/>
              <a:t>9/14/18</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95ECF3D-2380-034F-AF79-13BDF7BA90BF}" type="slidenum">
              <a:rPr lang="en-US" smtClean="0"/>
              <a:t>‹#›</a:t>
            </a:fld>
            <a:endParaRPr lang="en-US"/>
          </a:p>
        </p:txBody>
      </p:sp>
    </p:spTree>
    <p:extLst>
      <p:ext uri="{BB962C8B-B14F-4D97-AF65-F5344CB8AC3E}">
        <p14:creationId xmlns:p14="http://schemas.microsoft.com/office/powerpoint/2010/main" val="18215890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1.jp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tiff"/><Relationship Id="rId10" Type="http://schemas.openxmlformats.org/officeDocument/2006/relationships/image" Target="../media/image8.jpg"/><Relationship Id="rId4" Type="http://schemas.openxmlformats.org/officeDocument/2006/relationships/image" Target="../media/image3.png"/><Relationship Id="rId9" Type="http://schemas.openxmlformats.org/officeDocument/2006/relationships/hyperlink" Target="http://www.zanasi-alessandro.eu/" TargetMode="External"/><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510473" y="1687923"/>
            <a:ext cx="5828400" cy="5078313"/>
          </a:xfrm>
          <a:prstGeom prst="rect">
            <a:avLst/>
          </a:prstGeom>
          <a:noFill/>
          <a:ln w="3175">
            <a:solidFill>
              <a:srgbClr val="4F81BD"/>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just" eaLnBrk="1" hangingPunct="1"/>
            <a:r>
              <a:rPr lang="en-GB" altLang="x-none" sz="900" b="1" i="1" dirty="0"/>
              <a:t>ECHO </a:t>
            </a:r>
            <a:r>
              <a:rPr lang="en-GB" altLang="x-none" sz="900" i="1" dirty="0"/>
              <a:t>(European network of Cybersecurity centres and competence Hub for innovation and Operations) is a research project having the objective of establishing a European-wide network of research and competence centres dedicated to cyber defence.</a:t>
            </a:r>
          </a:p>
          <a:p>
            <a:pPr algn="just" eaLnBrk="1" hangingPunct="1"/>
            <a:endParaRPr lang="en-GB" altLang="x-none" sz="900" i="1" dirty="0"/>
          </a:p>
          <a:p>
            <a:pPr algn="just"/>
            <a:r>
              <a:rPr lang="en-GB" sz="900" dirty="0"/>
              <a:t>The ECHO project aims to deliver an organised and coordinated approach to strengthen proactive cyber defence of the European Union, through effective and efficient multi-sector collaboration.</a:t>
            </a:r>
          </a:p>
          <a:p>
            <a:pPr algn="just"/>
            <a:endParaRPr lang="en-GB" sz="900" dirty="0"/>
          </a:p>
          <a:p>
            <a:pPr algn="just"/>
            <a:r>
              <a:rPr lang="en-GB" sz="900" dirty="0"/>
              <a:t>The members of the ECHO consortium, which comprises 30 organisations from 15 EU countries (plus Ukraine) representing 13 existing cyber security competence centre, will execute on a 48-month work plan to develop, model and demonstrate a network of cyber research and competence centres, with a centre of research and competence as the hub. The Central Competence Hub serves as the focal point for the ECHO Multi-sector Assessment Framework enabling multi-sector dependencies management with:</a:t>
            </a:r>
          </a:p>
          <a:p>
            <a:pPr marL="171450" indent="-171450" algn="just">
              <a:buFont typeface="Arial" panose="020B0604020202020204" pitchFamily="34" charset="0"/>
              <a:buChar char="•"/>
            </a:pPr>
            <a:r>
              <a:rPr lang="en-GB" sz="900" dirty="0"/>
              <a:t>the provision of an ECHO Early Warning System;</a:t>
            </a:r>
          </a:p>
          <a:p>
            <a:pPr marL="171450" indent="-171450" algn="just">
              <a:buFont typeface="Arial" panose="020B0604020202020204" pitchFamily="34" charset="0"/>
              <a:buChar char="•"/>
            </a:pPr>
            <a:r>
              <a:rPr lang="en-GB" sz="900" dirty="0"/>
              <a:t>an ECHO Federation of Cyber Ranges;</a:t>
            </a:r>
          </a:p>
          <a:p>
            <a:pPr marL="171450" indent="-171450" algn="just">
              <a:buFont typeface="Arial" panose="020B0604020202020204" pitchFamily="34" charset="0"/>
              <a:buChar char="•"/>
            </a:pPr>
            <a:r>
              <a:rPr lang="en-GB" sz="900" dirty="0"/>
              <a:t>management of an expanding collection of Partner Engagements.</a:t>
            </a:r>
          </a:p>
          <a:p>
            <a:pPr algn="just"/>
            <a:endParaRPr lang="en-GB" sz="900" dirty="0"/>
          </a:p>
          <a:p>
            <a:pPr algn="just"/>
            <a:r>
              <a:rPr lang="en-GB" sz="900" dirty="0"/>
              <a:t>The ECHO Multi-sector Assessment Framework refers to the analysis of challenges and opportunities derived from sector specific use cases, transversal cyber security needs analysis and development of inter-sector Technology Roadmaps involving horizontal cyber security disciplines.</a:t>
            </a:r>
          </a:p>
          <a:p>
            <a:pPr algn="just"/>
            <a:endParaRPr lang="en-GB" sz="900" dirty="0"/>
          </a:p>
          <a:p>
            <a:pPr algn="just"/>
            <a:r>
              <a:rPr lang="en-GB" sz="900" dirty="0"/>
              <a:t>The Early Warning System, Federation of Cyber Ranges and Inter-sector Technology Roadmaps will then be subject of Demonstration Cases incorporating relevant involvement of inter-dependent industrial sectors.</a:t>
            </a:r>
          </a:p>
          <a:p>
            <a:pPr algn="just"/>
            <a:endParaRPr lang="en-GB" sz="900" dirty="0"/>
          </a:p>
          <a:p>
            <a:pPr algn="just"/>
            <a:r>
              <a:rPr lang="en-GB" sz="900" dirty="0"/>
              <a:t>The ECHO Cyber Skills Framework provides the foundation for development of cyber security education and training programmes including a common definition of transversal and inter-sector skills and qualifications needed by cyber security practitioners.</a:t>
            </a:r>
          </a:p>
          <a:p>
            <a:pPr algn="just"/>
            <a:endParaRPr lang="en-GB" sz="900" dirty="0"/>
          </a:p>
          <a:p>
            <a:pPr algn="just"/>
            <a:r>
              <a:rPr lang="en-GB" sz="900" dirty="0"/>
              <a:t>The ECHO Cyber Security Certification Scheme provides a sector specific and inter-sector process for cyber security certification testing of new technologies and products resulting from the proposed technology roadmaps.</a:t>
            </a:r>
          </a:p>
          <a:p>
            <a:pPr algn="just"/>
            <a:endParaRPr lang="en-GB" sz="900" dirty="0"/>
          </a:p>
          <a:p>
            <a:pPr algn="just"/>
            <a:r>
              <a:rPr lang="en-GB" sz="900" dirty="0"/>
              <a:t>The project will develop and operate under an ECHO Governance Model, by which the efforts across the EU Network of Cybersecurity Competence Centres can be coordinated and optimized to provide lasting and sustainable excellence in cybersecurity skills development; research and experimentation; technology roadmaps delivery; and certified security products for improved cybersecurity resilience of Europe, its citizens and its industrial capacity.</a:t>
            </a:r>
          </a:p>
        </p:txBody>
      </p:sp>
      <p:sp>
        <p:nvSpPr>
          <p:cNvPr id="6" name="Rectangle 1"/>
          <p:cNvSpPr>
            <a:spLocks noChangeArrowheads="1"/>
          </p:cNvSpPr>
          <p:nvPr/>
        </p:nvSpPr>
        <p:spPr bwMode="auto">
          <a:xfrm>
            <a:off x="510473" y="1087978"/>
            <a:ext cx="5829300" cy="507831"/>
          </a:xfrm>
          <a:prstGeom prst="rect">
            <a:avLst/>
          </a:prstGeom>
          <a:noFill/>
          <a:ln w="3175">
            <a:solidFill>
              <a:srgbClr val="4F81BD"/>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just" eaLnBrk="1" hangingPunct="1"/>
            <a:r>
              <a:rPr lang="en-GB" altLang="x-none" sz="900" b="1" dirty="0"/>
              <a:t>The cyber defence research project ECHO, promoted by Zanasi &amp; Partners and under the coordination of the Royal Military Academy of Belgium, has been accepted by the European Commission and will be funded under the Horizon 2020 programme.</a:t>
            </a:r>
          </a:p>
        </p:txBody>
      </p:sp>
      <p:sp>
        <p:nvSpPr>
          <p:cNvPr id="35" name="Rectangle 34"/>
          <p:cNvSpPr/>
          <p:nvPr/>
        </p:nvSpPr>
        <p:spPr bwMode="auto">
          <a:xfrm>
            <a:off x="511465" y="7348487"/>
            <a:ext cx="5828595" cy="2400075"/>
          </a:xfrm>
          <a:prstGeom prst="rect">
            <a:avLst/>
          </a:prstGeom>
          <a:noFill/>
          <a:ln w="3175" cmpd="sng"/>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93" name="Rectangle 92"/>
          <p:cNvSpPr/>
          <p:nvPr/>
        </p:nvSpPr>
        <p:spPr>
          <a:xfrm>
            <a:off x="516540" y="7364497"/>
            <a:ext cx="5817165" cy="276999"/>
          </a:xfrm>
          <a:prstGeom prst="rect">
            <a:avLst/>
          </a:prstGeom>
        </p:spPr>
        <p:txBody>
          <a:bodyPr wrap="square">
            <a:spAutoFit/>
          </a:bodyPr>
          <a:lstStyle/>
          <a:p>
            <a:pPr algn="ctr"/>
            <a:r>
              <a:rPr lang="en-GB" altLang="x-none" sz="1200" b="1" dirty="0"/>
              <a:t>Amongst the ECHO project partners</a:t>
            </a:r>
            <a:endParaRPr lang="en-GB" sz="1200" dirty="0"/>
          </a:p>
        </p:txBody>
      </p:sp>
      <p:grpSp>
        <p:nvGrpSpPr>
          <p:cNvPr id="21" name="Group 20"/>
          <p:cNvGrpSpPr/>
          <p:nvPr/>
        </p:nvGrpSpPr>
        <p:grpSpPr>
          <a:xfrm>
            <a:off x="2508227" y="8922987"/>
            <a:ext cx="1833790" cy="770300"/>
            <a:chOff x="684559" y="8039526"/>
            <a:chExt cx="1833790" cy="77030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559" y="8039526"/>
              <a:ext cx="672751" cy="770300"/>
            </a:xfrm>
            <a:prstGeom prst="rect">
              <a:avLst/>
            </a:prstGeom>
          </p:spPr>
        </p:pic>
        <p:sp>
          <p:nvSpPr>
            <p:cNvPr id="3" name="TextBox 2"/>
            <p:cNvSpPr txBox="1"/>
            <p:nvPr/>
          </p:nvSpPr>
          <p:spPr>
            <a:xfrm>
              <a:off x="1338334" y="8109679"/>
              <a:ext cx="1180015" cy="646331"/>
            </a:xfrm>
            <a:prstGeom prst="rect">
              <a:avLst/>
            </a:prstGeom>
            <a:noFill/>
          </p:spPr>
          <p:txBody>
            <a:bodyPr wrap="square" rtlCol="0">
              <a:spAutoFit/>
            </a:bodyPr>
            <a:lstStyle/>
            <a:p>
              <a:r>
                <a:rPr lang="en-US" sz="900" dirty="0"/>
                <a:t>Bulgarian </a:t>
              </a:r>
              <a:r>
                <a:rPr lang="en-US" sz="900" dirty="0" err="1"/>
                <a:t>Defence</a:t>
              </a:r>
              <a:r>
                <a:rPr lang="en-US" sz="900" dirty="0"/>
                <a:t> Institute “Professor </a:t>
              </a:r>
              <a:r>
                <a:rPr lang="en-US" sz="900" dirty="0" err="1"/>
                <a:t>Tsvetan</a:t>
              </a:r>
              <a:r>
                <a:rPr lang="en-US" sz="900" dirty="0"/>
                <a:t> </a:t>
              </a:r>
              <a:r>
                <a:rPr lang="en-US" sz="900" dirty="0" err="1"/>
                <a:t>Lazarov</a:t>
              </a:r>
              <a:r>
                <a:rPr lang="en-US" sz="900" dirty="0"/>
                <a:t>” (Bulgarian </a:t>
              </a:r>
              <a:r>
                <a:rPr lang="en-US" sz="900" dirty="0" err="1"/>
                <a:t>MoD</a:t>
              </a:r>
              <a:r>
                <a:rPr lang="en-US" sz="900" dirty="0"/>
                <a:t>)</a:t>
              </a:r>
            </a:p>
          </p:txBody>
        </p:sp>
      </p:grpSp>
      <p:grpSp>
        <p:nvGrpSpPr>
          <p:cNvPr id="20" name="Group 19"/>
          <p:cNvGrpSpPr/>
          <p:nvPr/>
        </p:nvGrpSpPr>
        <p:grpSpPr>
          <a:xfrm>
            <a:off x="627967" y="8901881"/>
            <a:ext cx="1856490" cy="828848"/>
            <a:chOff x="2480874" y="8018420"/>
            <a:chExt cx="1856490" cy="828848"/>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0874" y="8018420"/>
              <a:ext cx="780722" cy="828848"/>
            </a:xfrm>
            <a:prstGeom prst="rect">
              <a:avLst/>
            </a:prstGeom>
          </p:spPr>
        </p:pic>
        <p:sp>
          <p:nvSpPr>
            <p:cNvPr id="23" name="TextBox 22"/>
            <p:cNvSpPr txBox="1"/>
            <p:nvPr/>
          </p:nvSpPr>
          <p:spPr>
            <a:xfrm>
              <a:off x="3157349" y="8148193"/>
              <a:ext cx="1180015" cy="507831"/>
            </a:xfrm>
            <a:prstGeom prst="rect">
              <a:avLst/>
            </a:prstGeom>
            <a:noFill/>
          </p:spPr>
          <p:txBody>
            <a:bodyPr wrap="square" rtlCol="0">
              <a:spAutoFit/>
            </a:bodyPr>
            <a:lstStyle/>
            <a:p>
              <a:r>
                <a:rPr lang="en-US" sz="900" dirty="0"/>
                <a:t>National </a:t>
              </a:r>
              <a:r>
                <a:rPr lang="en-US" sz="900" dirty="0" err="1"/>
                <a:t>Defence</a:t>
              </a:r>
              <a:r>
                <a:rPr lang="en-US" sz="900" dirty="0"/>
                <a:t> University “Carol I” (Romanian </a:t>
              </a:r>
              <a:r>
                <a:rPr lang="en-US" sz="900" dirty="0" err="1"/>
                <a:t>MoD</a:t>
              </a:r>
              <a:r>
                <a:rPr lang="en-US" sz="900" dirty="0"/>
                <a:t>)</a:t>
              </a:r>
            </a:p>
          </p:txBody>
        </p:sp>
      </p:grpSp>
      <p:pic>
        <p:nvPicPr>
          <p:cNvPr id="31" name="Picture 30">
            <a:extLst>
              <a:ext uri="{FF2B5EF4-FFF2-40B4-BE49-F238E27FC236}">
                <a16:creationId xmlns:a16="http://schemas.microsoft.com/office/drawing/2014/main" id="{758C8AD6-817E-8B4D-B3F8-B53534946E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473" y="459361"/>
            <a:ext cx="1334698" cy="377227"/>
          </a:xfrm>
          <a:prstGeom prst="rect">
            <a:avLst/>
          </a:prstGeom>
        </p:spPr>
      </p:pic>
      <p:pic>
        <p:nvPicPr>
          <p:cNvPr id="32" name="Picture 31">
            <a:extLst>
              <a:ext uri="{FF2B5EF4-FFF2-40B4-BE49-F238E27FC236}">
                <a16:creationId xmlns:a16="http://schemas.microsoft.com/office/drawing/2014/main" id="{3484066C-70F7-4E41-B70A-09563B1A5DC5}"/>
              </a:ext>
            </a:extLst>
          </p:cNvPr>
          <p:cNvPicPr>
            <a:picLocks noChangeAspect="1"/>
          </p:cNvPicPr>
          <p:nvPr/>
        </p:nvPicPr>
        <p:blipFill>
          <a:blip r:embed="rId5"/>
          <a:stretch>
            <a:fillRect/>
          </a:stretch>
        </p:blipFill>
        <p:spPr>
          <a:xfrm>
            <a:off x="3016380" y="288154"/>
            <a:ext cx="935523" cy="623682"/>
          </a:xfrm>
          <a:prstGeom prst="rect">
            <a:avLst/>
          </a:prstGeom>
        </p:spPr>
      </p:pic>
      <p:pic>
        <p:nvPicPr>
          <p:cNvPr id="22" name="Picture 21">
            <a:extLst>
              <a:ext uri="{FF2B5EF4-FFF2-40B4-BE49-F238E27FC236}">
                <a16:creationId xmlns:a16="http://schemas.microsoft.com/office/drawing/2014/main" id="{D0A7AFA7-77B7-FE46-ABD9-526BEC774F20}"/>
              </a:ext>
            </a:extLst>
          </p:cNvPr>
          <p:cNvPicPr>
            <a:picLocks noChangeAspect="1"/>
          </p:cNvPicPr>
          <p:nvPr/>
        </p:nvPicPr>
        <p:blipFill>
          <a:blip r:embed="rId6"/>
          <a:stretch>
            <a:fillRect/>
          </a:stretch>
        </p:blipFill>
        <p:spPr>
          <a:xfrm>
            <a:off x="5207486" y="420338"/>
            <a:ext cx="1132286" cy="416250"/>
          </a:xfrm>
          <a:prstGeom prst="rect">
            <a:avLst/>
          </a:prstGeom>
        </p:spPr>
      </p:pic>
      <p:grpSp>
        <p:nvGrpSpPr>
          <p:cNvPr id="37" name="Group 36">
            <a:extLst>
              <a:ext uri="{FF2B5EF4-FFF2-40B4-BE49-F238E27FC236}">
                <a16:creationId xmlns:a16="http://schemas.microsoft.com/office/drawing/2014/main" id="{D4CA4B4D-2047-4D49-B3EE-9DFB5B0F5792}"/>
              </a:ext>
            </a:extLst>
          </p:cNvPr>
          <p:cNvGrpSpPr/>
          <p:nvPr/>
        </p:nvGrpSpPr>
        <p:grpSpPr>
          <a:xfrm>
            <a:off x="3484141" y="8280865"/>
            <a:ext cx="1688015" cy="369332"/>
            <a:chOff x="3561581" y="7317418"/>
            <a:chExt cx="1688015" cy="369332"/>
          </a:xfrm>
        </p:grpSpPr>
        <p:pic>
          <p:nvPicPr>
            <p:cNvPr id="36" name="Picture 35">
              <a:extLst>
                <a:ext uri="{FF2B5EF4-FFF2-40B4-BE49-F238E27FC236}">
                  <a16:creationId xmlns:a16="http://schemas.microsoft.com/office/drawing/2014/main" id="{B22C7132-45E4-2C4A-BD65-9587F4060024}"/>
                </a:ext>
              </a:extLst>
            </p:cNvPr>
            <p:cNvPicPr>
              <a:picLocks noChangeAspect="1"/>
            </p:cNvPicPr>
            <p:nvPr/>
          </p:nvPicPr>
          <p:blipFill>
            <a:blip r:embed="rId7"/>
            <a:stretch>
              <a:fillRect/>
            </a:stretch>
          </p:blipFill>
          <p:spPr>
            <a:xfrm>
              <a:off x="3561581" y="7369880"/>
              <a:ext cx="508000" cy="273050"/>
            </a:xfrm>
            <a:prstGeom prst="rect">
              <a:avLst/>
            </a:prstGeom>
          </p:spPr>
        </p:pic>
        <p:sp>
          <p:nvSpPr>
            <p:cNvPr id="39" name="TextBox 38">
              <a:extLst>
                <a:ext uri="{FF2B5EF4-FFF2-40B4-BE49-F238E27FC236}">
                  <a16:creationId xmlns:a16="http://schemas.microsoft.com/office/drawing/2014/main" id="{D380FF44-5D0B-FB4F-9121-B5EAA9ADCA95}"/>
                </a:ext>
              </a:extLst>
            </p:cNvPr>
            <p:cNvSpPr txBox="1"/>
            <p:nvPr/>
          </p:nvSpPr>
          <p:spPr>
            <a:xfrm>
              <a:off x="4069581" y="7317418"/>
              <a:ext cx="1180015" cy="369332"/>
            </a:xfrm>
            <a:prstGeom prst="rect">
              <a:avLst/>
            </a:prstGeom>
            <a:noFill/>
          </p:spPr>
          <p:txBody>
            <a:bodyPr wrap="square" rtlCol="0">
              <a:spAutoFit/>
            </a:bodyPr>
            <a:lstStyle/>
            <a:p>
              <a:r>
                <a:rPr lang="en-US" sz="900" dirty="0"/>
                <a:t>Ukrainian Aerospace University</a:t>
              </a:r>
            </a:p>
          </p:txBody>
        </p:sp>
      </p:grpSp>
      <p:grpSp>
        <p:nvGrpSpPr>
          <p:cNvPr id="38" name="Group 37">
            <a:extLst>
              <a:ext uri="{FF2B5EF4-FFF2-40B4-BE49-F238E27FC236}">
                <a16:creationId xmlns:a16="http://schemas.microsoft.com/office/drawing/2014/main" id="{9B772946-3F15-534B-A852-1ABAA47452FA}"/>
              </a:ext>
            </a:extLst>
          </p:cNvPr>
          <p:cNvGrpSpPr/>
          <p:nvPr/>
        </p:nvGrpSpPr>
        <p:grpSpPr>
          <a:xfrm>
            <a:off x="4513342" y="8814695"/>
            <a:ext cx="1820363" cy="880847"/>
            <a:chOff x="4491925" y="8256729"/>
            <a:chExt cx="1820363" cy="880847"/>
          </a:xfrm>
        </p:grpSpPr>
        <p:pic>
          <p:nvPicPr>
            <p:cNvPr id="27" name="Picture 26">
              <a:extLst>
                <a:ext uri="{FF2B5EF4-FFF2-40B4-BE49-F238E27FC236}">
                  <a16:creationId xmlns:a16="http://schemas.microsoft.com/office/drawing/2014/main" id="{A59DA4C0-B912-A94D-9C39-B413B96381ED}"/>
                </a:ext>
              </a:extLst>
            </p:cNvPr>
            <p:cNvPicPr>
              <a:picLocks noChangeAspect="1"/>
            </p:cNvPicPr>
            <p:nvPr/>
          </p:nvPicPr>
          <p:blipFill>
            <a:blip r:embed="rId8"/>
            <a:stretch>
              <a:fillRect/>
            </a:stretch>
          </p:blipFill>
          <p:spPr>
            <a:xfrm>
              <a:off x="4491925" y="8256729"/>
              <a:ext cx="798301" cy="880847"/>
            </a:xfrm>
            <a:prstGeom prst="rect">
              <a:avLst/>
            </a:prstGeom>
          </p:spPr>
        </p:pic>
        <p:sp>
          <p:nvSpPr>
            <p:cNvPr id="40" name="TextBox 39">
              <a:extLst>
                <a:ext uri="{FF2B5EF4-FFF2-40B4-BE49-F238E27FC236}">
                  <a16:creationId xmlns:a16="http://schemas.microsoft.com/office/drawing/2014/main" id="{47C4727A-909C-9342-A8CA-63D60E7BCD05}"/>
                </a:ext>
              </a:extLst>
            </p:cNvPr>
            <p:cNvSpPr txBox="1"/>
            <p:nvPr/>
          </p:nvSpPr>
          <p:spPr>
            <a:xfrm>
              <a:off x="5132273" y="8443236"/>
              <a:ext cx="1180015" cy="507831"/>
            </a:xfrm>
            <a:prstGeom prst="rect">
              <a:avLst/>
            </a:prstGeom>
            <a:noFill/>
          </p:spPr>
          <p:txBody>
            <a:bodyPr wrap="square" rtlCol="0">
              <a:spAutoFit/>
            </a:bodyPr>
            <a:lstStyle/>
            <a:p>
              <a:r>
                <a:rPr lang="en-US" sz="900" dirty="0"/>
                <a:t>Royal Military Academy of Belgium (Belgian MoD)</a:t>
              </a:r>
            </a:p>
          </p:txBody>
        </p:sp>
      </p:grpSp>
      <p:sp>
        <p:nvSpPr>
          <p:cNvPr id="24" name="TextBox 4">
            <a:extLst>
              <a:ext uri="{FF2B5EF4-FFF2-40B4-BE49-F238E27FC236}">
                <a16:creationId xmlns:a16="http://schemas.microsoft.com/office/drawing/2014/main" id="{38B3E6E5-35B3-1346-9CB4-FB5E5FA86C13}"/>
              </a:ext>
            </a:extLst>
          </p:cNvPr>
          <p:cNvSpPr txBox="1">
            <a:spLocks noChangeArrowheads="1"/>
          </p:cNvSpPr>
          <p:nvPr/>
        </p:nvSpPr>
        <p:spPr bwMode="auto">
          <a:xfrm>
            <a:off x="510473" y="6869231"/>
            <a:ext cx="5828400" cy="369332"/>
          </a:xfrm>
          <a:prstGeom prst="rect">
            <a:avLst/>
          </a:prstGeom>
          <a:noFill/>
          <a:ln w="3175">
            <a:solidFill>
              <a:srgbClr val="4F81BD"/>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just" eaLnBrk="1" hangingPunct="1"/>
            <a:r>
              <a:rPr lang="en-GB" altLang="x-none" sz="900" b="1" i="1" dirty="0"/>
              <a:t>Zanasi &amp; Partners </a:t>
            </a:r>
            <a:r>
              <a:rPr lang="en-GB" altLang="x-none" sz="900" dirty="0"/>
              <a:t>(</a:t>
            </a:r>
            <a:r>
              <a:rPr lang="en-GB" altLang="x-none" sz="900" dirty="0">
                <a:hlinkClick r:id="rId9"/>
              </a:rPr>
              <a:t>http://www.zanasi-alessandro.eu</a:t>
            </a:r>
            <a:r>
              <a:rPr lang="en-GB" altLang="x-none" sz="900" dirty="0"/>
              <a:t>) is an Italian research and advisory company specialised in security and defence.</a:t>
            </a:r>
            <a:endParaRPr lang="en-GB" sz="900" dirty="0"/>
          </a:p>
        </p:txBody>
      </p:sp>
      <p:pic>
        <p:nvPicPr>
          <p:cNvPr id="25" name="Picture 24">
            <a:extLst>
              <a:ext uri="{FF2B5EF4-FFF2-40B4-BE49-F238E27FC236}">
                <a16:creationId xmlns:a16="http://schemas.microsoft.com/office/drawing/2014/main" id="{BF06F909-AC2A-9D49-A0E1-BBDFC5BE24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646" y="7705848"/>
            <a:ext cx="1334698" cy="377227"/>
          </a:xfrm>
          <a:prstGeom prst="rect">
            <a:avLst/>
          </a:prstGeom>
        </p:spPr>
      </p:pic>
      <p:pic>
        <p:nvPicPr>
          <p:cNvPr id="8" name="Picture 7">
            <a:extLst>
              <a:ext uri="{FF2B5EF4-FFF2-40B4-BE49-F238E27FC236}">
                <a16:creationId xmlns:a16="http://schemas.microsoft.com/office/drawing/2014/main" id="{9D0B132F-C32B-EA43-809B-0450DB32441A}"/>
              </a:ext>
            </a:extLst>
          </p:cNvPr>
          <p:cNvPicPr>
            <a:picLocks noChangeAspect="1"/>
          </p:cNvPicPr>
          <p:nvPr/>
        </p:nvPicPr>
        <p:blipFill rotWithShape="1">
          <a:blip r:embed="rId10"/>
          <a:srcRect l="13388" t="37558" r="13415" b="31809"/>
          <a:stretch/>
        </p:blipFill>
        <p:spPr>
          <a:xfrm>
            <a:off x="2790719" y="7677449"/>
            <a:ext cx="1428158" cy="413788"/>
          </a:xfrm>
          <a:prstGeom prst="rect">
            <a:avLst/>
          </a:prstGeom>
        </p:spPr>
      </p:pic>
      <p:pic>
        <p:nvPicPr>
          <p:cNvPr id="10" name="Picture 9">
            <a:extLst>
              <a:ext uri="{FF2B5EF4-FFF2-40B4-BE49-F238E27FC236}">
                <a16:creationId xmlns:a16="http://schemas.microsoft.com/office/drawing/2014/main" id="{30B43903-A6DD-D24D-979E-E782E79CDDF8}"/>
              </a:ext>
            </a:extLst>
          </p:cNvPr>
          <p:cNvPicPr>
            <a:picLocks noChangeAspect="1"/>
          </p:cNvPicPr>
          <p:nvPr/>
        </p:nvPicPr>
        <p:blipFill>
          <a:blip r:embed="rId11"/>
          <a:stretch>
            <a:fillRect/>
          </a:stretch>
        </p:blipFill>
        <p:spPr>
          <a:xfrm>
            <a:off x="4920434" y="7745851"/>
            <a:ext cx="1098574" cy="310691"/>
          </a:xfrm>
          <a:prstGeom prst="rect">
            <a:avLst/>
          </a:prstGeom>
        </p:spPr>
      </p:pic>
      <p:pic>
        <p:nvPicPr>
          <p:cNvPr id="13" name="Picture 12">
            <a:extLst>
              <a:ext uri="{FF2B5EF4-FFF2-40B4-BE49-F238E27FC236}">
                <a16:creationId xmlns:a16="http://schemas.microsoft.com/office/drawing/2014/main" id="{FBACCFC3-0E3C-D947-A869-C70306AB65C6}"/>
              </a:ext>
            </a:extLst>
          </p:cNvPr>
          <p:cNvPicPr>
            <a:picLocks noChangeAspect="1"/>
          </p:cNvPicPr>
          <p:nvPr/>
        </p:nvPicPr>
        <p:blipFill rotWithShape="1">
          <a:blip r:embed="rId12"/>
          <a:srcRect l="4184" t="15174" r="21689" b="18797"/>
          <a:stretch/>
        </p:blipFill>
        <p:spPr>
          <a:xfrm>
            <a:off x="5237171" y="8192322"/>
            <a:ext cx="885969" cy="591876"/>
          </a:xfrm>
          <a:prstGeom prst="rect">
            <a:avLst/>
          </a:prstGeom>
        </p:spPr>
      </p:pic>
      <p:pic>
        <p:nvPicPr>
          <p:cNvPr id="15" name="Picture 14">
            <a:extLst>
              <a:ext uri="{FF2B5EF4-FFF2-40B4-BE49-F238E27FC236}">
                <a16:creationId xmlns:a16="http://schemas.microsoft.com/office/drawing/2014/main" id="{681E83D7-191A-A14E-9924-6D221632F8A1}"/>
              </a:ext>
            </a:extLst>
          </p:cNvPr>
          <p:cNvPicPr>
            <a:picLocks noChangeAspect="1"/>
          </p:cNvPicPr>
          <p:nvPr/>
        </p:nvPicPr>
        <p:blipFill>
          <a:blip r:embed="rId13"/>
          <a:stretch>
            <a:fillRect/>
          </a:stretch>
        </p:blipFill>
        <p:spPr>
          <a:xfrm>
            <a:off x="748981" y="8304104"/>
            <a:ext cx="996687" cy="440203"/>
          </a:xfrm>
          <a:prstGeom prst="rect">
            <a:avLst/>
          </a:prstGeom>
        </p:spPr>
      </p:pic>
      <p:pic>
        <p:nvPicPr>
          <p:cNvPr id="17" name="Picture 16">
            <a:extLst>
              <a:ext uri="{FF2B5EF4-FFF2-40B4-BE49-F238E27FC236}">
                <a16:creationId xmlns:a16="http://schemas.microsoft.com/office/drawing/2014/main" id="{8665FCBC-2383-9341-93C8-A5410832A32A}"/>
              </a:ext>
            </a:extLst>
          </p:cNvPr>
          <p:cNvPicPr>
            <a:picLocks noChangeAspect="1"/>
          </p:cNvPicPr>
          <p:nvPr/>
        </p:nvPicPr>
        <p:blipFill>
          <a:blip r:embed="rId14"/>
          <a:stretch>
            <a:fillRect/>
          </a:stretch>
        </p:blipFill>
        <p:spPr>
          <a:xfrm>
            <a:off x="2097344" y="8232214"/>
            <a:ext cx="1092308" cy="512093"/>
          </a:xfrm>
          <a:prstGeom prst="rect">
            <a:avLst/>
          </a:prstGeom>
        </p:spPr>
      </p:pic>
    </p:spTree>
    <p:extLst>
      <p:ext uri="{BB962C8B-B14F-4D97-AF65-F5344CB8AC3E}">
        <p14:creationId xmlns:p14="http://schemas.microsoft.com/office/powerpoint/2010/main" val="4761705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5228</TotalTime>
  <Words>472</Words>
  <Application>Microsoft Macintosh PowerPoint</Application>
  <PresentationFormat>A4 Paper (210x297 mm)</PresentationFormat>
  <Paragraphs>25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ＭＳ Ｐゴシック</vt: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Ruini</dc:creator>
  <cp:lastModifiedBy>Fabio Ruini</cp:lastModifiedBy>
  <cp:revision>97</cp:revision>
  <cp:lastPrinted>2018-09-14T08:05:00Z</cp:lastPrinted>
  <dcterms:created xsi:type="dcterms:W3CDTF">2017-01-10T17:43:59Z</dcterms:created>
  <dcterms:modified xsi:type="dcterms:W3CDTF">2018-09-14T08:05:04Z</dcterms:modified>
</cp:coreProperties>
</file>